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  <p:sldMasterId id="2147483686" r:id="rId5"/>
    <p:sldMasterId id="2147483679" r:id="rId6"/>
    <p:sldMasterId id="2147483660" r:id="rId7"/>
  </p:sldMasterIdLst>
  <p:notesMasterIdLst>
    <p:notesMasterId r:id="rId18"/>
  </p:notesMasterIdLst>
  <p:sldIdLst>
    <p:sldId id="264" r:id="rId8"/>
    <p:sldId id="270" r:id="rId9"/>
    <p:sldId id="295" r:id="rId10"/>
    <p:sldId id="296" r:id="rId11"/>
    <p:sldId id="297" r:id="rId12"/>
    <p:sldId id="277" r:id="rId13"/>
    <p:sldId id="298" r:id="rId14"/>
    <p:sldId id="269" r:id="rId15"/>
    <p:sldId id="266" r:id="rId16"/>
    <p:sldId id="271" r:id="rId17"/>
  </p:sldIdLst>
  <p:sldSz cx="12192000" cy="6858000"/>
  <p:notesSz cx="6858000" cy="9144000"/>
  <p:embeddedFontLst>
    <p:embeddedFont>
      <p:font typeface="Barlow Medium" panose="00000600000000000000" pitchFamily="2" charset="77"/>
      <p:regular r:id="rId19"/>
      <p:italic r:id="rId20"/>
    </p:embeddedFont>
    <p:embeddedFont>
      <p:font typeface="Poppins" pitchFamily="2" charset="77"/>
      <p:regular r:id="rId21"/>
      <p:bold r:id="rId22"/>
      <p:italic r:id="rId23"/>
      <p:boldItalic r:id="rId24"/>
    </p:embeddedFont>
    <p:embeddedFont>
      <p:font typeface="Poppins Medium" panose="00000600000000000000" pitchFamily="2" charset="77"/>
      <p:regular r:id="rId25"/>
      <p:bold r:id="rId26"/>
      <p:italic r:id="rId27"/>
      <p:boldItalic r:id="rId28"/>
    </p:embeddedFont>
    <p:embeddedFont>
      <p:font typeface="Poppins SemiBold" panose="00000700000000000000" pitchFamily="2" charset="77"/>
      <p:regular r:id="rId29"/>
      <p:bold r:id="rId30"/>
      <p:italic r:id="rId31"/>
      <p:boldItalic r:id="rId32"/>
    </p:embeddedFont>
    <p:embeddedFont>
      <p:font typeface="Trebuchet MS" panose="020B070302020209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747775"/>
          </p15:clr>
        </p15:guide>
        <p15:guide id="2" pos="3840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Wooln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ACA"/>
    <a:srgbClr val="F2F2F2"/>
    <a:srgbClr val="F2F0F0"/>
    <a:srgbClr val="EADBC7"/>
    <a:srgbClr val="C6CEA4"/>
    <a:srgbClr val="8B9C43"/>
    <a:srgbClr val="B7B39F"/>
    <a:srgbClr val="6E663F"/>
    <a:srgbClr val="D4E0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9"/>
    <p:restoredTop sz="94602"/>
  </p:normalViewPr>
  <p:slideViewPr>
    <p:cSldViewPr snapToGrid="0">
      <p:cViewPr>
        <p:scale>
          <a:sx n="265" d="100"/>
          <a:sy n="265" d="100"/>
        </p:scale>
        <p:origin x="-6352" y="-4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3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41.jpeg"/><Relationship Id="rId32" Type="http://schemas.openxmlformats.org/officeDocument/2006/relationships/image" Target="../media/image4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31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8" Type="http://schemas.openxmlformats.org/officeDocument/2006/relationships/image" Target="../media/image26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1 text box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;p4">
            <a:extLst>
              <a:ext uri="{FF2B5EF4-FFF2-40B4-BE49-F238E27FC236}">
                <a16:creationId xmlns:a16="http://schemas.microsoft.com/office/drawing/2014/main" id="{DC672CEB-274F-7E80-3F56-A325FDF19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5B2D4FA5-69B9-F827-4DAF-435F0A191244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EE4B6021-2963-4963-D4A0-438F2CD4D78E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1136080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6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6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6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186F4F8-A2CC-E727-CEC1-58DFB473B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D977EEDE-C539-7BD9-DDE5-E6AAE0FEB6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81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51569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2">
            <a:extLst>
              <a:ext uri="{FF2B5EF4-FFF2-40B4-BE49-F238E27FC236}">
                <a16:creationId xmlns:a16="http://schemas.microsoft.com/office/drawing/2014/main" id="{BB227018-19F0-D78A-662B-2138BC9B06CD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DF76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89">
                <a:solidFill>
                  <a:srgbClr val="070808"/>
                </a:solidFill>
              </a:rPr>
              <a:t>    </a:t>
            </a:r>
            <a:endParaRPr sz="2489">
              <a:solidFill>
                <a:srgbClr val="070808"/>
              </a:solidFill>
            </a:endParaRPr>
          </a:p>
        </p:txBody>
      </p:sp>
      <p:sp>
        <p:nvSpPr>
          <p:cNvPr id="4" name="Google Shape;135;p22">
            <a:extLst>
              <a:ext uri="{FF2B5EF4-FFF2-40B4-BE49-F238E27FC236}">
                <a16:creationId xmlns:a16="http://schemas.microsoft.com/office/drawing/2014/main" id="{9C538984-C1F8-8C2E-8576-D35BBF8362DB}"/>
              </a:ext>
            </a:extLst>
          </p:cNvPr>
          <p:cNvSpPr txBox="1"/>
          <p:nvPr userDrawn="1"/>
        </p:nvSpPr>
        <p:spPr>
          <a:xfrm>
            <a:off x="976901" y="1104923"/>
            <a:ext cx="4386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Our Mission</a:t>
            </a:r>
            <a:endParaRPr sz="48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5" name="Google Shape;137;p22">
            <a:extLst>
              <a:ext uri="{FF2B5EF4-FFF2-40B4-BE49-F238E27FC236}">
                <a16:creationId xmlns:a16="http://schemas.microsoft.com/office/drawing/2014/main" id="{8878D122-4096-92B3-D73F-3AFB3A39D070}"/>
              </a:ext>
            </a:extLst>
          </p:cNvPr>
          <p:cNvSpPr txBox="1"/>
          <p:nvPr userDrawn="1"/>
        </p:nvSpPr>
        <p:spPr>
          <a:xfrm>
            <a:off x="976900" y="2392556"/>
            <a:ext cx="4693995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48000" rIns="48000" bIns="4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To protect and repair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our climate through safe, affordable mineralisation technology</a:t>
            </a:r>
            <a:endParaRPr sz="1800" baseline="-25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1840C8-1472-D4A3-4CC8-445A1E134176}"/>
              </a:ext>
            </a:extLst>
          </p:cNvPr>
          <p:cNvGrpSpPr/>
          <p:nvPr userDrawn="1"/>
        </p:nvGrpSpPr>
        <p:grpSpPr>
          <a:xfrm>
            <a:off x="5744115" y="2320800"/>
            <a:ext cx="6651085" cy="4732595"/>
            <a:chOff x="482967" y="1691148"/>
            <a:chExt cx="4988314" cy="35494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A4F92F-ED04-DEF8-DC3E-D7AD19B4B09A}"/>
                </a:ext>
              </a:extLst>
            </p:cNvPr>
            <p:cNvSpPr/>
            <p:nvPr/>
          </p:nvSpPr>
          <p:spPr>
            <a:xfrm>
              <a:off x="482967" y="1691148"/>
              <a:ext cx="4988314" cy="3549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7" name="Google Shape;209;p29">
              <a:extLst>
                <a:ext uri="{FF2B5EF4-FFF2-40B4-BE49-F238E27FC236}">
                  <a16:creationId xmlns:a16="http://schemas.microsoft.com/office/drawing/2014/main" id="{75878B43-650B-63ED-5337-FAB1B7A75710}"/>
                </a:ext>
              </a:extLst>
            </p:cNvPr>
            <p:cNvGrpSpPr/>
            <p:nvPr/>
          </p:nvGrpSpPr>
          <p:grpSpPr>
            <a:xfrm>
              <a:off x="563568" y="2117955"/>
              <a:ext cx="1392134" cy="1117338"/>
              <a:chOff x="2423725" y="1577450"/>
              <a:chExt cx="1036200" cy="1117338"/>
            </a:xfrm>
          </p:grpSpPr>
          <p:sp>
            <p:nvSpPr>
              <p:cNvPr id="41" name="Google Shape;210;p29">
                <a:extLst>
                  <a:ext uri="{FF2B5EF4-FFF2-40B4-BE49-F238E27FC236}">
                    <a16:creationId xmlns:a16="http://schemas.microsoft.com/office/drawing/2014/main" id="{FB98EB4F-8501-68EF-A1EE-A8A1407508EC}"/>
                  </a:ext>
                </a:extLst>
              </p:cNvPr>
              <p:cNvSpPr txBox="1"/>
              <p:nvPr/>
            </p:nvSpPr>
            <p:spPr>
              <a:xfrm>
                <a:off x="2758675" y="1577450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Medium"/>
                    <a:cs typeface="Poppins SemiBold" pitchFamily="2" charset="77"/>
                    <a:sym typeface="Poppins Medium"/>
                  </a:rPr>
                  <a:t>6</a:t>
                </a:r>
                <a:endParaRPr kumimoji="0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Medium"/>
                  <a:cs typeface="Poppins SemiBold" pitchFamily="2" charset="77"/>
                  <a:sym typeface="Poppins Medium"/>
                </a:endParaRPr>
              </a:p>
            </p:txBody>
          </p:sp>
          <p:sp>
            <p:nvSpPr>
              <p:cNvPr id="42" name="Google Shape;211;p29">
                <a:extLst>
                  <a:ext uri="{FF2B5EF4-FFF2-40B4-BE49-F238E27FC236}">
                    <a16:creationId xmlns:a16="http://schemas.microsoft.com/office/drawing/2014/main" id="{EEE7C15F-A80D-9078-C66A-6C64CA5AC86A}"/>
                  </a:ext>
                </a:extLst>
              </p:cNvPr>
              <p:cNvSpPr txBox="1"/>
              <p:nvPr/>
            </p:nvSpPr>
            <p:spPr>
              <a:xfrm>
                <a:off x="2758675" y="1803175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C</a:t>
                </a:r>
                <a:endParaRPr kumimoji="0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43" name="Google Shape;212;p29">
                <a:extLst>
                  <a:ext uri="{FF2B5EF4-FFF2-40B4-BE49-F238E27FC236}">
                    <a16:creationId xmlns:a16="http://schemas.microsoft.com/office/drawing/2014/main" id="{5B2E648C-D65B-53F5-A120-3D50B710B5EC}"/>
                  </a:ext>
                </a:extLst>
              </p:cNvPr>
              <p:cNvSpPr txBox="1"/>
              <p:nvPr/>
            </p:nvSpPr>
            <p:spPr>
              <a:xfrm>
                <a:off x="2423725" y="2064450"/>
                <a:ext cx="1036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Carbon</a:t>
                </a:r>
                <a:endParaRPr kumimoji="0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44" name="Google Shape;213;p29">
                <a:extLst>
                  <a:ext uri="{FF2B5EF4-FFF2-40B4-BE49-F238E27FC236}">
                    <a16:creationId xmlns:a16="http://schemas.microsoft.com/office/drawing/2014/main" id="{034BBD39-63B3-0195-31D0-F2F618E1E071}"/>
                  </a:ext>
                </a:extLst>
              </p:cNvPr>
              <p:cNvSpPr txBox="1"/>
              <p:nvPr/>
            </p:nvSpPr>
            <p:spPr>
              <a:xfrm>
                <a:off x="2669725" y="2407988"/>
                <a:ext cx="5442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Light"/>
                    <a:cs typeface="Poppins SemiBold" pitchFamily="2" charset="77"/>
                    <a:sym typeface="Poppins Light"/>
                  </a:rPr>
                  <a:t>12.01</a:t>
                </a:r>
                <a:endParaRPr kumimoji="0" sz="2400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Light"/>
                  <a:cs typeface="Poppins SemiBold" pitchFamily="2" charset="77"/>
                  <a:sym typeface="Poppins Light"/>
                </a:endParaRPr>
              </a:p>
            </p:txBody>
          </p:sp>
        </p:grpSp>
        <p:grpSp>
          <p:nvGrpSpPr>
            <p:cNvPr id="28" name="Google Shape;214;p29">
              <a:extLst>
                <a:ext uri="{FF2B5EF4-FFF2-40B4-BE49-F238E27FC236}">
                  <a16:creationId xmlns:a16="http://schemas.microsoft.com/office/drawing/2014/main" id="{65DE7AA5-BFD2-93A0-36C6-239FED6B9456}"/>
                </a:ext>
              </a:extLst>
            </p:cNvPr>
            <p:cNvGrpSpPr/>
            <p:nvPr/>
          </p:nvGrpSpPr>
          <p:grpSpPr>
            <a:xfrm>
              <a:off x="563568" y="3643155"/>
              <a:ext cx="1392134" cy="1117350"/>
              <a:chOff x="3876950" y="1577450"/>
              <a:chExt cx="1036200" cy="1117350"/>
            </a:xfrm>
          </p:grpSpPr>
          <p:sp>
            <p:nvSpPr>
              <p:cNvPr id="37" name="Google Shape;215;p29">
                <a:extLst>
                  <a:ext uri="{FF2B5EF4-FFF2-40B4-BE49-F238E27FC236}">
                    <a16:creationId xmlns:a16="http://schemas.microsoft.com/office/drawing/2014/main" id="{60727D30-B9CC-B463-B864-4FE5B391EDD3}"/>
                  </a:ext>
                </a:extLst>
              </p:cNvPr>
              <p:cNvSpPr txBox="1"/>
              <p:nvPr/>
            </p:nvSpPr>
            <p:spPr>
              <a:xfrm>
                <a:off x="4211900" y="1577450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Medium"/>
                    <a:cs typeface="Poppins SemiBold" pitchFamily="2" charset="77"/>
                    <a:sym typeface="Poppins Medium"/>
                  </a:rPr>
                  <a:t>8</a:t>
                </a:r>
                <a:endParaRPr kumimoji="0" sz="2133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Medium"/>
                  <a:cs typeface="Poppins SemiBold" pitchFamily="2" charset="77"/>
                  <a:sym typeface="Poppins Medium"/>
                </a:endParaRPr>
              </a:p>
            </p:txBody>
          </p:sp>
          <p:sp>
            <p:nvSpPr>
              <p:cNvPr id="38" name="Google Shape;216;p29">
                <a:extLst>
                  <a:ext uri="{FF2B5EF4-FFF2-40B4-BE49-F238E27FC236}">
                    <a16:creationId xmlns:a16="http://schemas.microsoft.com/office/drawing/2014/main" id="{95DA7DF9-5D1F-9026-6733-66D8AF27F372}"/>
                  </a:ext>
                </a:extLst>
              </p:cNvPr>
              <p:cNvSpPr txBox="1"/>
              <p:nvPr/>
            </p:nvSpPr>
            <p:spPr>
              <a:xfrm>
                <a:off x="4211900" y="1803175"/>
                <a:ext cx="3663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O</a:t>
                </a:r>
                <a:endParaRPr kumimoji="0" sz="2133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39" name="Google Shape;217;p29">
                <a:extLst>
                  <a:ext uri="{FF2B5EF4-FFF2-40B4-BE49-F238E27FC236}">
                    <a16:creationId xmlns:a16="http://schemas.microsoft.com/office/drawing/2014/main" id="{F8008C6E-5770-99D6-0635-FC3AEBB5945E}"/>
                  </a:ext>
                </a:extLst>
              </p:cNvPr>
              <p:cNvSpPr txBox="1"/>
              <p:nvPr/>
            </p:nvSpPr>
            <p:spPr>
              <a:xfrm>
                <a:off x="3876950" y="2064450"/>
                <a:ext cx="1036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SemiBold"/>
                    <a:cs typeface="Poppins SemiBold" pitchFamily="2" charset="77"/>
                    <a:sym typeface="Poppins SemiBold"/>
                  </a:rPr>
                  <a:t>Oxygen</a:t>
                </a:r>
                <a:endParaRPr kumimoji="0" sz="2133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endParaRPr>
              </a:p>
            </p:txBody>
          </p:sp>
          <p:sp>
            <p:nvSpPr>
              <p:cNvPr id="40" name="Google Shape;218;p29">
                <a:extLst>
                  <a:ext uri="{FF2B5EF4-FFF2-40B4-BE49-F238E27FC236}">
                    <a16:creationId xmlns:a16="http://schemas.microsoft.com/office/drawing/2014/main" id="{684B5A6E-7AC3-AF90-0715-FCDBDEEC0D77}"/>
                  </a:ext>
                </a:extLst>
              </p:cNvPr>
              <p:cNvSpPr txBox="1"/>
              <p:nvPr/>
            </p:nvSpPr>
            <p:spPr>
              <a:xfrm>
                <a:off x="4061900" y="2408000"/>
                <a:ext cx="666300" cy="28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70808"/>
                    </a:solidFill>
                    <a:effectLst/>
                    <a:uLnTx/>
                    <a:uFillTx/>
                    <a:latin typeface="Poppins SemiBold" pitchFamily="2" charset="77"/>
                    <a:ea typeface="Poppins Light"/>
                    <a:cs typeface="Poppins SemiBold" pitchFamily="2" charset="77"/>
                    <a:sym typeface="Poppins Light"/>
                  </a:rPr>
                  <a:t>16.00</a:t>
                </a:r>
                <a:endParaRPr kumimoji="0" sz="2400" b="1" i="0" u="none" strike="noStrike" kern="1200" cap="none" spc="0" normalizeH="0" baseline="0" noProof="0">
                  <a:ln>
                    <a:noFill/>
                  </a:ln>
                  <a:solidFill>
                    <a:srgbClr val="070808"/>
                  </a:solidFill>
                  <a:effectLst/>
                  <a:uLnTx/>
                  <a:uFillTx/>
                  <a:latin typeface="Poppins SemiBold" pitchFamily="2" charset="77"/>
                  <a:ea typeface="Poppins Light"/>
                  <a:cs typeface="Poppins SemiBold" pitchFamily="2" charset="77"/>
                  <a:sym typeface="Poppins Light"/>
                </a:endParaRPr>
              </a:p>
            </p:txBody>
          </p:sp>
        </p:grpSp>
        <p:sp>
          <p:nvSpPr>
            <p:cNvPr id="29" name="Google Shape;219;p29">
              <a:extLst>
                <a:ext uri="{FF2B5EF4-FFF2-40B4-BE49-F238E27FC236}">
                  <a16:creationId xmlns:a16="http://schemas.microsoft.com/office/drawing/2014/main" id="{2B7FB312-440D-D0AD-1447-C2FED3E29360}"/>
                </a:ext>
              </a:extLst>
            </p:cNvPr>
            <p:cNvSpPr txBox="1"/>
            <p:nvPr/>
          </p:nvSpPr>
          <p:spPr>
            <a:xfrm>
              <a:off x="2549748" y="2373092"/>
              <a:ext cx="17688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12.01 g/mol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sp>
          <p:nvSpPr>
            <p:cNvPr id="30" name="Google Shape;220;p29">
              <a:extLst>
                <a:ext uri="{FF2B5EF4-FFF2-40B4-BE49-F238E27FC236}">
                  <a16:creationId xmlns:a16="http://schemas.microsoft.com/office/drawing/2014/main" id="{A24EC984-1B49-6316-4EB1-6B3F3796549D}"/>
                </a:ext>
              </a:extLst>
            </p:cNvPr>
            <p:cNvSpPr txBox="1"/>
            <p:nvPr/>
          </p:nvSpPr>
          <p:spPr>
            <a:xfrm>
              <a:off x="2549748" y="2804192"/>
              <a:ext cx="17688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16.00 g/mol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cxnSp>
          <p:nvCxnSpPr>
            <p:cNvPr id="31" name="Google Shape;221;p29">
              <a:extLst>
                <a:ext uri="{FF2B5EF4-FFF2-40B4-BE49-F238E27FC236}">
                  <a16:creationId xmlns:a16="http://schemas.microsoft.com/office/drawing/2014/main" id="{1C17EAD9-2038-6EEF-35B1-0E1BBAB98E07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48" y="3476667"/>
              <a:ext cx="3348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222;p29">
              <a:extLst>
                <a:ext uri="{FF2B5EF4-FFF2-40B4-BE49-F238E27FC236}">
                  <a16:creationId xmlns:a16="http://schemas.microsoft.com/office/drawing/2014/main" id="{E203E7E9-FC9F-969D-3180-1D4696AAE4A9}"/>
                </a:ext>
              </a:extLst>
            </p:cNvPr>
            <p:cNvSpPr txBox="1"/>
            <p:nvPr/>
          </p:nvSpPr>
          <p:spPr>
            <a:xfrm>
              <a:off x="2302781" y="2582417"/>
              <a:ext cx="3054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+</a:t>
              </a:r>
              <a:endParaRPr kumimoji="0" sz="2133" b="1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sp>
          <p:nvSpPr>
            <p:cNvPr id="33" name="Google Shape;223;p29">
              <a:extLst>
                <a:ext uri="{FF2B5EF4-FFF2-40B4-BE49-F238E27FC236}">
                  <a16:creationId xmlns:a16="http://schemas.microsoft.com/office/drawing/2014/main" id="{61FCFD80-D69C-B14E-F726-084C4A1B8160}"/>
                </a:ext>
              </a:extLst>
            </p:cNvPr>
            <p:cNvSpPr txBox="1"/>
            <p:nvPr/>
          </p:nvSpPr>
          <p:spPr>
            <a:xfrm>
              <a:off x="4541498" y="2804192"/>
              <a:ext cx="3054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2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sp>
          <p:nvSpPr>
            <p:cNvPr id="34" name="Google Shape;224;p29">
              <a:extLst>
                <a:ext uri="{FF2B5EF4-FFF2-40B4-BE49-F238E27FC236}">
                  <a16:creationId xmlns:a16="http://schemas.microsoft.com/office/drawing/2014/main" id="{95F19148-5110-B613-C688-90BAAFD14349}"/>
                </a:ext>
              </a:extLst>
            </p:cNvPr>
            <p:cNvSpPr txBox="1"/>
            <p:nvPr/>
          </p:nvSpPr>
          <p:spPr>
            <a:xfrm rot="2700000">
              <a:off x="4319876" y="2827420"/>
              <a:ext cx="30547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060808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+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  <p:pic>
          <p:nvPicPr>
            <p:cNvPr id="35" name="Google Shape;225;p29">
              <a:extLst>
                <a:ext uri="{FF2B5EF4-FFF2-40B4-BE49-F238E27FC236}">
                  <a16:creationId xmlns:a16="http://schemas.microsoft.com/office/drawing/2014/main" id="{32A41907-B019-18FF-9E28-F2F9BAE9185B}"/>
                </a:ext>
              </a:extLst>
            </p:cNvPr>
            <p:cNvPicPr preferRelativeResize="0"/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3421" y="3541242"/>
              <a:ext cx="2431396" cy="121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226;p29">
              <a:extLst>
                <a:ext uri="{FF2B5EF4-FFF2-40B4-BE49-F238E27FC236}">
                  <a16:creationId xmlns:a16="http://schemas.microsoft.com/office/drawing/2014/main" id="{D9DDD402-D2D0-D26D-0F4C-8E87196A0AF4}"/>
                </a:ext>
              </a:extLst>
            </p:cNvPr>
            <p:cNvSpPr txBox="1"/>
            <p:nvPr/>
          </p:nvSpPr>
          <p:spPr>
            <a:xfrm>
              <a:off x="3710048" y="4055567"/>
              <a:ext cx="1218600" cy="38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>
                  <a:ln>
                    <a:noFill/>
                  </a:ln>
                  <a:solidFill>
                    <a:srgbClr val="DF7626"/>
                  </a:solidFill>
                  <a:effectLst/>
                  <a:uLnTx/>
                  <a:uFillTx/>
                  <a:latin typeface="Poppins SemiBold" pitchFamily="2" charset="77"/>
                  <a:ea typeface="Poppins SemiBold"/>
                  <a:cs typeface="Poppins SemiBold" pitchFamily="2" charset="77"/>
                  <a:sym typeface="Poppins SemiBold"/>
                </a:rPr>
                <a:t>g/mol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endParaRPr>
            </a:p>
          </p:txBody>
        </p:sp>
      </p:grp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7EEEF17B-759B-1007-ED56-806CAD394C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404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2">
            <a:extLst>
              <a:ext uri="{FF2B5EF4-FFF2-40B4-BE49-F238E27FC236}">
                <a16:creationId xmlns:a16="http://schemas.microsoft.com/office/drawing/2014/main" id="{BB227018-19F0-D78A-662B-2138BC9B06CD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DF76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70808"/>
                </a:solidFill>
              </a:rPr>
              <a:t>    </a:t>
            </a:r>
            <a:endParaRPr sz="2400">
              <a:solidFill>
                <a:srgbClr val="070808"/>
              </a:solidFill>
            </a:endParaRPr>
          </a:p>
        </p:txBody>
      </p:sp>
      <p:sp>
        <p:nvSpPr>
          <p:cNvPr id="4" name="Google Shape;135;p22">
            <a:extLst>
              <a:ext uri="{FF2B5EF4-FFF2-40B4-BE49-F238E27FC236}">
                <a16:creationId xmlns:a16="http://schemas.microsoft.com/office/drawing/2014/main" id="{9C538984-C1F8-8C2E-8576-D35BBF8362DB}"/>
              </a:ext>
            </a:extLst>
          </p:cNvPr>
          <p:cNvSpPr txBox="1"/>
          <p:nvPr userDrawn="1"/>
        </p:nvSpPr>
        <p:spPr>
          <a:xfrm>
            <a:off x="976900" y="2320801"/>
            <a:ext cx="4386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Vision</a:t>
            </a:r>
            <a:endParaRPr sz="48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5" name="Google Shape;137;p22">
            <a:extLst>
              <a:ext uri="{FF2B5EF4-FFF2-40B4-BE49-F238E27FC236}">
                <a16:creationId xmlns:a16="http://schemas.microsoft.com/office/drawing/2014/main" id="{8878D122-4096-92B3-D73F-3AFB3A39D070}"/>
              </a:ext>
            </a:extLst>
          </p:cNvPr>
          <p:cNvSpPr txBox="1"/>
          <p:nvPr userDrawn="1"/>
        </p:nvSpPr>
        <p:spPr>
          <a:xfrm>
            <a:off x="7816188" y="3584576"/>
            <a:ext cx="28752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70808"/>
                </a:solidFill>
                <a:latin typeface="Poppins"/>
                <a:ea typeface="Poppins"/>
                <a:cs typeface="Poppins"/>
                <a:sym typeface="Poppins"/>
              </a:rPr>
              <a:t>Mineralisation plays a vital role in returning the planet to sustainable levels of atmospheric CO</a:t>
            </a:r>
            <a:r>
              <a:rPr lang="en-GB" sz="1600" baseline="-25000" dirty="0">
                <a:solidFill>
                  <a:srgbClr val="070808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600" baseline="-25000" dirty="0">
              <a:solidFill>
                <a:srgbClr val="07080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2451BF98-6AB1-16A5-AE22-50DBE8B4CD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75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4;p23">
            <a:extLst>
              <a:ext uri="{FF2B5EF4-FFF2-40B4-BE49-F238E27FC236}">
                <a16:creationId xmlns:a16="http://schemas.microsoft.com/office/drawing/2014/main" id="{E2AB6DD0-ED4D-12FB-C25F-E8BE751953A5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6F66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89">
                <a:solidFill>
                  <a:srgbClr val="070808"/>
                </a:solidFill>
              </a:rPr>
              <a:t>    </a:t>
            </a:r>
            <a:endParaRPr sz="2489">
              <a:solidFill>
                <a:srgbClr val="070808"/>
              </a:solidFill>
            </a:endParaRPr>
          </a:p>
        </p:txBody>
      </p:sp>
      <p:sp>
        <p:nvSpPr>
          <p:cNvPr id="4" name="Google Shape;145;p23">
            <a:extLst>
              <a:ext uri="{FF2B5EF4-FFF2-40B4-BE49-F238E27FC236}">
                <a16:creationId xmlns:a16="http://schemas.microsoft.com/office/drawing/2014/main" id="{51E99BB1-548F-44E3-AAA5-B4753A49DCA6}"/>
              </a:ext>
            </a:extLst>
          </p:cNvPr>
          <p:cNvSpPr txBox="1"/>
          <p:nvPr userDrawn="1"/>
        </p:nvSpPr>
        <p:spPr>
          <a:xfrm>
            <a:off x="976900" y="2320801"/>
            <a:ext cx="4386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Mission</a:t>
            </a:r>
            <a:endParaRPr sz="48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5" name="Google Shape;147;p23">
            <a:extLst>
              <a:ext uri="{FF2B5EF4-FFF2-40B4-BE49-F238E27FC236}">
                <a16:creationId xmlns:a16="http://schemas.microsoft.com/office/drawing/2014/main" id="{D0956D8E-F698-AC94-FCC4-571D13C06FBC}"/>
              </a:ext>
            </a:extLst>
          </p:cNvPr>
          <p:cNvSpPr txBox="1"/>
          <p:nvPr userDrawn="1"/>
        </p:nvSpPr>
        <p:spPr>
          <a:xfrm>
            <a:off x="7745167" y="3608433"/>
            <a:ext cx="288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70808"/>
                </a:solidFill>
                <a:latin typeface="Poppins"/>
                <a:ea typeface="Poppins"/>
                <a:cs typeface="Poppins"/>
                <a:sym typeface="Poppins"/>
              </a:rPr>
              <a:t>To provide safe and affordable carbon mineralisation worldwide</a:t>
            </a:r>
            <a:endParaRPr sz="1600" dirty="0">
              <a:solidFill>
                <a:srgbClr val="07080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9F5D7495-4C38-C9D5-4B93-BD665031B3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489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;p24">
            <a:extLst>
              <a:ext uri="{FF2B5EF4-FFF2-40B4-BE49-F238E27FC236}">
                <a16:creationId xmlns:a16="http://schemas.microsoft.com/office/drawing/2014/main" id="{2246DD19-840F-8C8E-454C-65C236D86F97}"/>
              </a:ext>
            </a:extLst>
          </p:cNvPr>
          <p:cNvSpPr/>
          <p:nvPr userDrawn="1"/>
        </p:nvSpPr>
        <p:spPr>
          <a:xfrm rot="5400000">
            <a:off x="2063400" y="-2063400"/>
            <a:ext cx="6848000" cy="10974800"/>
          </a:xfrm>
          <a:prstGeom prst="rtTriangle">
            <a:avLst/>
          </a:prstGeom>
          <a:solidFill>
            <a:srgbClr val="0D180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89">
                <a:solidFill>
                  <a:srgbClr val="070808"/>
                </a:solidFill>
              </a:rPr>
              <a:t>    </a:t>
            </a:r>
            <a:endParaRPr sz="2489">
              <a:solidFill>
                <a:srgbClr val="070808"/>
              </a:solidFill>
            </a:endParaRPr>
          </a:p>
        </p:txBody>
      </p:sp>
      <p:sp>
        <p:nvSpPr>
          <p:cNvPr id="6" name="Google Shape;155;p24">
            <a:extLst>
              <a:ext uri="{FF2B5EF4-FFF2-40B4-BE49-F238E27FC236}">
                <a16:creationId xmlns:a16="http://schemas.microsoft.com/office/drawing/2014/main" id="{877909EE-5400-A56E-797C-B8B6EEE8B412}"/>
              </a:ext>
            </a:extLst>
          </p:cNvPr>
          <p:cNvSpPr txBox="1"/>
          <p:nvPr userDrawn="1"/>
        </p:nvSpPr>
        <p:spPr>
          <a:xfrm>
            <a:off x="976900" y="2320800"/>
            <a:ext cx="4386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 b="1" dirty="0">
                <a:solidFill>
                  <a:srgbClr val="F1F0F0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Statement</a:t>
            </a:r>
            <a:endParaRPr sz="5200" b="1" dirty="0">
              <a:solidFill>
                <a:srgbClr val="F1F0F0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CA64DD5-37B2-CEA9-3226-1F518123CF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7B8CFA-076C-8988-3E1E-1AA28679A3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5748" y="3621617"/>
            <a:ext cx="288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91425" tIns="91425" rIns="91425" bIns="91425" anchor="t" anchorCtr="0"/>
          <a:lstStyle>
            <a:lvl1pPr>
              <a:defRPr sz="1600">
                <a:solidFill>
                  <a:srgbClr val="070808"/>
                </a:solidFill>
              </a:defRPr>
            </a:lvl1pPr>
          </a:lstStyle>
          <a:p>
            <a:pPr lvl="0"/>
            <a:r>
              <a:rPr lang="en-US" dirty="0"/>
              <a:t>Small paragraph to go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925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Partnership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12;p33">
            <a:extLst>
              <a:ext uri="{FF2B5EF4-FFF2-40B4-BE49-F238E27FC236}">
                <a16:creationId xmlns:a16="http://schemas.microsoft.com/office/drawing/2014/main" id="{A0EA5221-92BD-99B0-3592-133D79CB88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390" t="24465" r="49970" b="19969"/>
          <a:stretch/>
        </p:blipFill>
        <p:spPr>
          <a:xfrm>
            <a:off x="9579234" y="148901"/>
            <a:ext cx="2612767" cy="67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3;p33">
            <a:extLst>
              <a:ext uri="{FF2B5EF4-FFF2-40B4-BE49-F238E27FC236}">
                <a16:creationId xmlns:a16="http://schemas.microsoft.com/office/drawing/2014/main" id="{F0F5FC1E-4D29-A293-D523-F58AFE18F785}"/>
              </a:ext>
            </a:extLst>
          </p:cNvPr>
          <p:cNvSpPr txBox="1"/>
          <p:nvPr userDrawn="1"/>
        </p:nvSpPr>
        <p:spPr>
          <a:xfrm>
            <a:off x="488433" y="650501"/>
            <a:ext cx="65712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>
                <a:solidFill>
                  <a:srgbClr val="DF7626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CO</a:t>
            </a:r>
            <a:r>
              <a:rPr lang="en-GB" sz="6000" b="1" baseline="-25000" dirty="0">
                <a:solidFill>
                  <a:srgbClr val="DF7626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2</a:t>
            </a:r>
            <a:r>
              <a:rPr lang="en-GB" sz="6000" b="1" dirty="0">
                <a:solidFill>
                  <a:srgbClr val="DF7626"/>
                </a:solidFill>
                <a:latin typeface="Poppins SemiBold" pitchFamily="2" charset="77"/>
                <a:ea typeface="Poppins SemiBold"/>
                <a:cs typeface="Poppins SemiBold" pitchFamily="2" charset="77"/>
                <a:sym typeface="Poppins SemiBold"/>
              </a:rPr>
              <a:t> partnerships</a:t>
            </a:r>
            <a:endParaRPr sz="6000" b="1" dirty="0">
              <a:solidFill>
                <a:srgbClr val="DF7626"/>
              </a:solidFill>
              <a:latin typeface="Poppins SemiBold" pitchFamily="2" charset="77"/>
              <a:ea typeface="Poppins SemiBold"/>
              <a:cs typeface="Poppins SemiBold" pitchFamily="2" charset="77"/>
              <a:sym typeface="Poppins SemiBold"/>
            </a:endParaRPr>
          </a:p>
        </p:txBody>
      </p:sp>
      <p:pic>
        <p:nvPicPr>
          <p:cNvPr id="6" name="Google Shape;314;p33" descr="Global Thermostat unveils one of the world's largest units ...">
            <a:extLst>
              <a:ext uri="{FF2B5EF4-FFF2-40B4-BE49-F238E27FC236}">
                <a16:creationId xmlns:a16="http://schemas.microsoft.com/office/drawing/2014/main" id="{862E8066-0E41-1C81-1CB8-53A2A49B6DE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19252" y="3156901"/>
            <a:ext cx="1670161" cy="99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5;p33">
            <a:extLst>
              <a:ext uri="{FF2B5EF4-FFF2-40B4-BE49-F238E27FC236}">
                <a16:creationId xmlns:a16="http://schemas.microsoft.com/office/drawing/2014/main" id="{0EAB791B-514C-2B91-2A1F-C2199E27E562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5445389" y="4656695"/>
            <a:ext cx="1515835" cy="28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6;p33">
            <a:extLst>
              <a:ext uri="{FF2B5EF4-FFF2-40B4-BE49-F238E27FC236}">
                <a16:creationId xmlns:a16="http://schemas.microsoft.com/office/drawing/2014/main" id="{DDD790D9-0DBB-4925-C999-383342D225F1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2967275" y="3571306"/>
            <a:ext cx="1752237" cy="24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7;p33">
            <a:extLst>
              <a:ext uri="{FF2B5EF4-FFF2-40B4-BE49-F238E27FC236}">
                <a16:creationId xmlns:a16="http://schemas.microsoft.com/office/drawing/2014/main" id="{8C03883E-D62B-A86B-8A72-9B97C77A9C1F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654244" y="5784469"/>
            <a:ext cx="1600192" cy="2471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318;p33">
            <a:extLst>
              <a:ext uri="{FF2B5EF4-FFF2-40B4-BE49-F238E27FC236}">
                <a16:creationId xmlns:a16="http://schemas.microsoft.com/office/drawing/2014/main" id="{786C9733-460B-4C16-EFF9-489268C3B0E6}"/>
              </a:ext>
            </a:extLst>
          </p:cNvPr>
          <p:cNvGrpSpPr/>
          <p:nvPr userDrawn="1"/>
        </p:nvGrpSpPr>
        <p:grpSpPr>
          <a:xfrm>
            <a:off x="10314334" y="5700648"/>
            <a:ext cx="1199897" cy="414915"/>
            <a:chOff x="9246590" y="3396642"/>
            <a:chExt cx="1416979" cy="567962"/>
          </a:xfrm>
        </p:grpSpPr>
        <p:pic>
          <p:nvPicPr>
            <p:cNvPr id="11" name="Google Shape;319;p33" descr="Mosaic Materials - Products, Competitors, Financials, Employees,  Headquarters Locations">
              <a:extLst>
                <a:ext uri="{FF2B5EF4-FFF2-40B4-BE49-F238E27FC236}">
                  <a16:creationId xmlns:a16="http://schemas.microsoft.com/office/drawing/2014/main" id="{C156C524-21B7-BBA9-028F-6F03176BD29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246590" y="3396642"/>
              <a:ext cx="1416979" cy="383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20;p33" descr="P&amp;J Live – Baker Hughes">
              <a:extLst>
                <a:ext uri="{FF2B5EF4-FFF2-40B4-BE49-F238E27FC236}">
                  <a16:creationId xmlns:a16="http://schemas.microsoft.com/office/drawing/2014/main" id="{B528E6E0-EB2E-731C-59D7-5DA1E318304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10798" y="3818826"/>
              <a:ext cx="826954" cy="1457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321;p33">
            <a:extLst>
              <a:ext uri="{FF2B5EF4-FFF2-40B4-BE49-F238E27FC236}">
                <a16:creationId xmlns:a16="http://schemas.microsoft.com/office/drawing/2014/main" id="{2823B775-6898-8D11-94BA-4F6CBCB21E09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7792889" y="3446264"/>
            <a:ext cx="1560387" cy="41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22;p33">
            <a:extLst>
              <a:ext uri="{FF2B5EF4-FFF2-40B4-BE49-F238E27FC236}">
                <a16:creationId xmlns:a16="http://schemas.microsoft.com/office/drawing/2014/main" id="{05BC69E6-8CF0-7362-09A5-E7E595001F26}"/>
              </a:ext>
            </a:extLst>
          </p:cNvPr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5423122" y="3391115"/>
            <a:ext cx="1560385" cy="6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23;p33">
            <a:extLst>
              <a:ext uri="{FF2B5EF4-FFF2-40B4-BE49-F238E27FC236}">
                <a16:creationId xmlns:a16="http://schemas.microsoft.com/office/drawing/2014/main" id="{84F3DF56-1F7A-45AB-A7E5-1F0088687BF3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7828397" y="5598483"/>
            <a:ext cx="1560387" cy="6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24;p33">
            <a:extLst>
              <a:ext uri="{FF2B5EF4-FFF2-40B4-BE49-F238E27FC236}">
                <a16:creationId xmlns:a16="http://schemas.microsoft.com/office/drawing/2014/main" id="{8282E909-2DE4-577D-A95F-6E9B0E071C82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0545499" y="3457226"/>
            <a:ext cx="737539" cy="469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25;p33">
            <a:extLst>
              <a:ext uri="{FF2B5EF4-FFF2-40B4-BE49-F238E27FC236}">
                <a16:creationId xmlns:a16="http://schemas.microsoft.com/office/drawing/2014/main" id="{B553ED9A-7263-FD8A-9C01-E9F7E837EC87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7738032" y="4619553"/>
            <a:ext cx="1670139" cy="32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26;p33">
            <a:extLst>
              <a:ext uri="{FF2B5EF4-FFF2-40B4-BE49-F238E27FC236}">
                <a16:creationId xmlns:a16="http://schemas.microsoft.com/office/drawing/2014/main" id="{9F10B463-1D72-A266-3C99-003DF98A7B5C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3343974" y="5607380"/>
            <a:ext cx="998827" cy="60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27;p33">
            <a:extLst>
              <a:ext uri="{FF2B5EF4-FFF2-40B4-BE49-F238E27FC236}">
                <a16:creationId xmlns:a16="http://schemas.microsoft.com/office/drawing/2014/main" id="{81E5BC67-3AF3-348F-026D-51BD544FB038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744248" y="4482960"/>
            <a:ext cx="1263475" cy="50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28;p33">
            <a:extLst>
              <a:ext uri="{FF2B5EF4-FFF2-40B4-BE49-F238E27FC236}">
                <a16:creationId xmlns:a16="http://schemas.microsoft.com/office/drawing/2014/main" id="{A9C5E2B4-15FE-A56D-72BB-21F1736072F8}"/>
              </a:ext>
            </a:extLst>
          </p:cNvPr>
          <p:cNvPicPr preferRelativeResize="0"/>
          <p:nvPr userDrawn="1"/>
        </p:nvPicPr>
        <p:blipFill rotWithShape="1">
          <a:blip r:embed="rId17">
            <a:alphaModFix/>
          </a:blip>
          <a:srcRect/>
          <a:stretch/>
        </p:blipFill>
        <p:spPr>
          <a:xfrm>
            <a:off x="10525989" y="4532433"/>
            <a:ext cx="533132" cy="45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29;p33">
            <a:extLst>
              <a:ext uri="{FF2B5EF4-FFF2-40B4-BE49-F238E27FC236}">
                <a16:creationId xmlns:a16="http://schemas.microsoft.com/office/drawing/2014/main" id="{9B579BA0-BBA8-0052-91B4-67B9CBF6BDA8}"/>
              </a:ext>
            </a:extLst>
          </p:cNvPr>
          <p:cNvPicPr preferRelativeResize="0"/>
          <p:nvPr userDrawn="1"/>
        </p:nvPicPr>
        <p:blipFill rotWithShape="1">
          <a:blip r:embed="rId18">
            <a:alphaModFix/>
          </a:blip>
          <a:srcRect/>
          <a:stretch/>
        </p:blipFill>
        <p:spPr>
          <a:xfrm>
            <a:off x="3188603" y="4678275"/>
            <a:ext cx="1309605" cy="23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30;p33">
            <a:extLst>
              <a:ext uri="{FF2B5EF4-FFF2-40B4-BE49-F238E27FC236}">
                <a16:creationId xmlns:a16="http://schemas.microsoft.com/office/drawing/2014/main" id="{CC626169-6FDF-25A1-1E2E-6CFDF16A5C65}"/>
              </a:ext>
            </a:extLst>
          </p:cNvPr>
          <p:cNvPicPr preferRelativeResize="0"/>
          <p:nvPr userDrawn="1"/>
        </p:nvPicPr>
        <p:blipFill rotWithShape="1">
          <a:blip r:embed="rId19">
            <a:alphaModFix/>
          </a:blip>
          <a:srcRect/>
          <a:stretch/>
        </p:blipFill>
        <p:spPr>
          <a:xfrm>
            <a:off x="5503774" y="5784461"/>
            <a:ext cx="1399087" cy="2827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4C092802-0221-A81A-CD99-CA3F74C49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5" name="Google Shape;8;p1">
            <a:extLst>
              <a:ext uri="{FF2B5EF4-FFF2-40B4-BE49-F238E27FC236}">
                <a16:creationId xmlns:a16="http://schemas.microsoft.com/office/drawing/2014/main" id="{9D2F973A-D8D0-6A01-57CC-0180E06D53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375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Mineralisa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ee4pContent2">
            <a:extLst>
              <a:ext uri="{FF2B5EF4-FFF2-40B4-BE49-F238E27FC236}">
                <a16:creationId xmlns:a16="http://schemas.microsoft.com/office/drawing/2014/main" id="{D2E7DE0C-5C59-627E-4616-A947D602457F}"/>
              </a:ext>
            </a:extLst>
          </p:cNvPr>
          <p:cNvSpPr txBox="1"/>
          <p:nvPr userDrawn="1"/>
        </p:nvSpPr>
        <p:spPr>
          <a:xfrm>
            <a:off x="7020561" y="2154732"/>
            <a:ext cx="4592319" cy="3769361"/>
          </a:xfrm>
          <a:prstGeom prst="rect">
            <a:avLst/>
          </a:prstGeom>
          <a:ln cap="rnd">
            <a:noFill/>
          </a:ln>
        </p:spPr>
        <p:txBody>
          <a:bodyPr vert="horz" wrap="square" lIns="48000" tIns="48000" rIns="48000" bIns="4800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43996" marR="0" lvl="1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Tx/>
              <a:buFont typeface="Trebuchet MS" panose="020B0603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Mineralisation is a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secure and permanent storage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solution</a:t>
            </a:r>
          </a:p>
          <a:p>
            <a:pPr marL="143996" marR="0" lvl="1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Tx/>
              <a:buFont typeface="Trebuchet MS" panose="020B0603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CO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is dissolved within water and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injected deep underground</a:t>
            </a: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Once CO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mineralises, the process is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irreversible and secure forever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 (over geological timescales)</a:t>
            </a: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  <a:p>
            <a:pPr marL="524987" marR="0" lvl="1" indent="-38099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75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F75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Advanced monitoring techniques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Trebuchet MS" panose="020B0603020202020204" pitchFamily="34" charset="0"/>
              </a:rPr>
              <a:t>validate complete mineralisation</a:t>
            </a:r>
          </a:p>
          <a:p>
            <a:pPr marL="431989" marR="0" lvl="1" indent="-287993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808"/>
              </a:buClr>
              <a:buSzTx/>
              <a:buFont typeface="Trebuchet MS" panose="020B0603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  <a:sym typeface="Trebuchet MS" panose="020B0603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4AB9C24-F7D1-AE99-C112-2F6FB6B56F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360" y="1752139"/>
            <a:ext cx="6151440" cy="49195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3BC5675-BD55-0048-792B-C5EB7EC21963}"/>
              </a:ext>
            </a:extLst>
          </p:cNvPr>
          <p:cNvSpPr txBox="1"/>
          <p:nvPr userDrawn="1"/>
        </p:nvSpPr>
        <p:spPr>
          <a:xfrm>
            <a:off x="4686448" y="1764126"/>
            <a:ext cx="2234017" cy="752665"/>
          </a:xfrm>
          <a:prstGeom prst="rect">
            <a:avLst/>
          </a:prstGeom>
          <a:solidFill>
            <a:schemeClr val="bg1"/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7D50BA-AF68-D7B5-C9D3-9B45217A6255}"/>
              </a:ext>
            </a:extLst>
          </p:cNvPr>
          <p:cNvSpPr txBox="1"/>
          <p:nvPr userDrawn="1"/>
        </p:nvSpPr>
        <p:spPr>
          <a:xfrm>
            <a:off x="5380064" y="2374433"/>
            <a:ext cx="971745" cy="302288"/>
          </a:xfrm>
          <a:prstGeom prst="rect">
            <a:avLst/>
          </a:prstGeom>
          <a:solidFill>
            <a:schemeClr val="bg1"/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10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CO</a:t>
            </a:r>
            <a:r>
              <a:rPr kumimoji="0" lang="en-GB" sz="1067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2</a:t>
            </a: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 source</a:t>
            </a:r>
          </a:p>
        </p:txBody>
      </p:sp>
      <p:grpSp>
        <p:nvGrpSpPr>
          <p:cNvPr id="50" name="bcgBugs_Pipes connection ">
            <a:extLst>
              <a:ext uri="{FF2B5EF4-FFF2-40B4-BE49-F238E27FC236}">
                <a16:creationId xmlns:a16="http://schemas.microsoft.com/office/drawing/2014/main" id="{3457DFD7-C8BB-C9F2-3754-2FA6A3DD384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25952" y="2211991"/>
            <a:ext cx="609600" cy="609600"/>
            <a:chOff x="7324948" y="3200401"/>
            <a:chExt cx="457200" cy="457200"/>
          </a:xfrm>
        </p:grpSpPr>
        <p:sp>
          <p:nvSpPr>
            <p:cNvPr id="51" name="AutoShape 7">
              <a:extLst>
                <a:ext uri="{FF2B5EF4-FFF2-40B4-BE49-F238E27FC236}">
                  <a16:creationId xmlns:a16="http://schemas.microsoft.com/office/drawing/2014/main" id="{0E6D7E9C-67DF-E859-4059-3ECD7D30562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324948" y="320040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A80500D-1641-E5EA-E01D-EC2416098C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2465" y="3354148"/>
              <a:ext cx="402744" cy="150091"/>
            </a:xfrm>
            <a:custGeom>
              <a:avLst/>
              <a:gdLst>
                <a:gd name="T0" fmla="*/ 679 w 880"/>
                <a:gd name="T1" fmla="*/ 321 h 328"/>
                <a:gd name="T2" fmla="*/ 639 w 880"/>
                <a:gd name="T3" fmla="*/ 328 h 328"/>
                <a:gd name="T4" fmla="*/ 632 w 880"/>
                <a:gd name="T5" fmla="*/ 320 h 328"/>
                <a:gd name="T6" fmla="*/ 540 w 880"/>
                <a:gd name="T7" fmla="*/ 312 h 328"/>
                <a:gd name="T8" fmla="*/ 341 w 880"/>
                <a:gd name="T9" fmla="*/ 312 h 328"/>
                <a:gd name="T10" fmla="*/ 249 w 880"/>
                <a:gd name="T11" fmla="*/ 320 h 328"/>
                <a:gd name="T12" fmla="*/ 241 w 880"/>
                <a:gd name="T13" fmla="*/ 328 h 328"/>
                <a:gd name="T14" fmla="*/ 201 w 880"/>
                <a:gd name="T15" fmla="*/ 321 h 328"/>
                <a:gd name="T16" fmla="*/ 208 w 880"/>
                <a:gd name="T17" fmla="*/ 101 h 328"/>
                <a:gd name="T18" fmla="*/ 249 w 880"/>
                <a:gd name="T19" fmla="*/ 109 h 328"/>
                <a:gd name="T20" fmla="*/ 256 w 880"/>
                <a:gd name="T21" fmla="*/ 118 h 328"/>
                <a:gd name="T22" fmla="*/ 341 w 880"/>
                <a:gd name="T23" fmla="*/ 55 h 328"/>
                <a:gd name="T24" fmla="*/ 326 w 880"/>
                <a:gd name="T25" fmla="*/ 40 h 328"/>
                <a:gd name="T26" fmla="*/ 334 w 880"/>
                <a:gd name="T27" fmla="*/ 0 h 328"/>
                <a:gd name="T28" fmla="*/ 540 w 880"/>
                <a:gd name="T29" fmla="*/ 0 h 328"/>
                <a:gd name="T30" fmla="*/ 555 w 880"/>
                <a:gd name="T31" fmla="*/ 7 h 328"/>
                <a:gd name="T32" fmla="*/ 548 w 880"/>
                <a:gd name="T33" fmla="*/ 47 h 328"/>
                <a:gd name="T34" fmla="*/ 540 w 880"/>
                <a:gd name="T35" fmla="*/ 118 h 328"/>
                <a:gd name="T36" fmla="*/ 632 w 880"/>
                <a:gd name="T37" fmla="*/ 110 h 328"/>
                <a:gd name="T38" fmla="*/ 639 w 880"/>
                <a:gd name="T39" fmla="*/ 101 h 328"/>
                <a:gd name="T40" fmla="*/ 679 w 880"/>
                <a:gd name="T41" fmla="*/ 109 h 328"/>
                <a:gd name="T42" fmla="*/ 723 w 880"/>
                <a:gd name="T43" fmla="*/ 111 h 328"/>
                <a:gd name="T44" fmla="*/ 723 w 880"/>
                <a:gd name="T45" fmla="*/ 305 h 328"/>
                <a:gd name="T46" fmla="*/ 723 w 880"/>
                <a:gd name="T47" fmla="*/ 323 h 328"/>
                <a:gd name="T48" fmla="*/ 871 w 880"/>
                <a:gd name="T49" fmla="*/ 323 h 328"/>
                <a:gd name="T50" fmla="*/ 880 w 880"/>
                <a:gd name="T51" fmla="*/ 314 h 328"/>
                <a:gd name="T52" fmla="*/ 880 w 880"/>
                <a:gd name="T53" fmla="*/ 288 h 328"/>
                <a:gd name="T54" fmla="*/ 767 w 880"/>
                <a:gd name="T55" fmla="*/ 279 h 328"/>
                <a:gd name="T56" fmla="*/ 871 w 880"/>
                <a:gd name="T57" fmla="*/ 155 h 328"/>
                <a:gd name="T58" fmla="*/ 880 w 880"/>
                <a:gd name="T59" fmla="*/ 120 h 328"/>
                <a:gd name="T60" fmla="*/ 871 w 880"/>
                <a:gd name="T61" fmla="*/ 111 h 328"/>
                <a:gd name="T62" fmla="*/ 157 w 880"/>
                <a:gd name="T63" fmla="*/ 130 h 328"/>
                <a:gd name="T64" fmla="*/ 9 w 880"/>
                <a:gd name="T65" fmla="*/ 111 h 328"/>
                <a:gd name="T66" fmla="*/ 0 w 880"/>
                <a:gd name="T67" fmla="*/ 120 h 328"/>
                <a:gd name="T68" fmla="*/ 0 w 880"/>
                <a:gd name="T69" fmla="*/ 146 h 328"/>
                <a:gd name="T70" fmla="*/ 113 w 880"/>
                <a:gd name="T71" fmla="*/ 155 h 328"/>
                <a:gd name="T72" fmla="*/ 9 w 880"/>
                <a:gd name="T73" fmla="*/ 279 h 328"/>
                <a:gd name="T74" fmla="*/ 0 w 880"/>
                <a:gd name="T75" fmla="*/ 314 h 328"/>
                <a:gd name="T76" fmla="*/ 9 w 880"/>
                <a:gd name="T77" fmla="*/ 323 h 328"/>
                <a:gd name="T78" fmla="*/ 157 w 880"/>
                <a:gd name="T79" fmla="*/ 323 h 328"/>
                <a:gd name="T80" fmla="*/ 157 w 880"/>
                <a:gd name="T81" fmla="*/ 32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0" h="328">
                  <a:moveTo>
                    <a:pt x="679" y="109"/>
                  </a:moveTo>
                  <a:cubicBezTo>
                    <a:pt x="679" y="109"/>
                    <a:pt x="679" y="109"/>
                    <a:pt x="679" y="321"/>
                  </a:cubicBezTo>
                  <a:cubicBezTo>
                    <a:pt x="679" y="325"/>
                    <a:pt x="676" y="328"/>
                    <a:pt x="672" y="328"/>
                  </a:cubicBezTo>
                  <a:cubicBezTo>
                    <a:pt x="672" y="328"/>
                    <a:pt x="672" y="328"/>
                    <a:pt x="639" y="328"/>
                  </a:cubicBezTo>
                  <a:cubicBezTo>
                    <a:pt x="635" y="328"/>
                    <a:pt x="632" y="325"/>
                    <a:pt x="632" y="321"/>
                  </a:cubicBezTo>
                  <a:cubicBezTo>
                    <a:pt x="632" y="321"/>
                    <a:pt x="632" y="321"/>
                    <a:pt x="632" y="320"/>
                  </a:cubicBezTo>
                  <a:cubicBezTo>
                    <a:pt x="632" y="315"/>
                    <a:pt x="629" y="312"/>
                    <a:pt x="624" y="312"/>
                  </a:cubicBezTo>
                  <a:cubicBezTo>
                    <a:pt x="624" y="312"/>
                    <a:pt x="585" y="312"/>
                    <a:pt x="540" y="312"/>
                  </a:cubicBezTo>
                  <a:cubicBezTo>
                    <a:pt x="500" y="312"/>
                    <a:pt x="456" y="312"/>
                    <a:pt x="436" y="312"/>
                  </a:cubicBezTo>
                  <a:cubicBezTo>
                    <a:pt x="436" y="312"/>
                    <a:pt x="389" y="312"/>
                    <a:pt x="341" y="312"/>
                  </a:cubicBezTo>
                  <a:cubicBezTo>
                    <a:pt x="308" y="312"/>
                    <a:pt x="274" y="312"/>
                    <a:pt x="256" y="312"/>
                  </a:cubicBezTo>
                  <a:cubicBezTo>
                    <a:pt x="252" y="312"/>
                    <a:pt x="249" y="315"/>
                    <a:pt x="249" y="320"/>
                  </a:cubicBezTo>
                  <a:cubicBezTo>
                    <a:pt x="249" y="320"/>
                    <a:pt x="249" y="320"/>
                    <a:pt x="249" y="321"/>
                  </a:cubicBezTo>
                  <a:cubicBezTo>
                    <a:pt x="249" y="325"/>
                    <a:pt x="245" y="328"/>
                    <a:pt x="241" y="328"/>
                  </a:cubicBezTo>
                  <a:cubicBezTo>
                    <a:pt x="241" y="328"/>
                    <a:pt x="241" y="328"/>
                    <a:pt x="208" y="328"/>
                  </a:cubicBezTo>
                  <a:cubicBezTo>
                    <a:pt x="204" y="328"/>
                    <a:pt x="201" y="325"/>
                    <a:pt x="201" y="321"/>
                  </a:cubicBezTo>
                  <a:cubicBezTo>
                    <a:pt x="201" y="321"/>
                    <a:pt x="201" y="321"/>
                    <a:pt x="201" y="109"/>
                  </a:cubicBezTo>
                  <a:cubicBezTo>
                    <a:pt x="201" y="105"/>
                    <a:pt x="204" y="101"/>
                    <a:pt x="208" y="101"/>
                  </a:cubicBezTo>
                  <a:cubicBezTo>
                    <a:pt x="208" y="101"/>
                    <a:pt x="208" y="101"/>
                    <a:pt x="241" y="101"/>
                  </a:cubicBezTo>
                  <a:cubicBezTo>
                    <a:pt x="245" y="101"/>
                    <a:pt x="249" y="105"/>
                    <a:pt x="249" y="109"/>
                  </a:cubicBezTo>
                  <a:cubicBezTo>
                    <a:pt x="249" y="109"/>
                    <a:pt x="249" y="109"/>
                    <a:pt x="249" y="110"/>
                  </a:cubicBezTo>
                  <a:cubicBezTo>
                    <a:pt x="249" y="115"/>
                    <a:pt x="252" y="118"/>
                    <a:pt x="256" y="118"/>
                  </a:cubicBezTo>
                  <a:cubicBezTo>
                    <a:pt x="256" y="118"/>
                    <a:pt x="296" y="118"/>
                    <a:pt x="341" y="118"/>
                  </a:cubicBezTo>
                  <a:cubicBezTo>
                    <a:pt x="341" y="118"/>
                    <a:pt x="341" y="118"/>
                    <a:pt x="341" y="55"/>
                  </a:cubicBezTo>
                  <a:cubicBezTo>
                    <a:pt x="341" y="55"/>
                    <a:pt x="338" y="47"/>
                    <a:pt x="334" y="47"/>
                  </a:cubicBezTo>
                  <a:cubicBezTo>
                    <a:pt x="330" y="47"/>
                    <a:pt x="326" y="44"/>
                    <a:pt x="326" y="40"/>
                  </a:cubicBezTo>
                  <a:cubicBezTo>
                    <a:pt x="326" y="40"/>
                    <a:pt x="326" y="40"/>
                    <a:pt x="326" y="7"/>
                  </a:cubicBezTo>
                  <a:cubicBezTo>
                    <a:pt x="326" y="3"/>
                    <a:pt x="330" y="0"/>
                    <a:pt x="334" y="0"/>
                  </a:cubicBezTo>
                  <a:cubicBezTo>
                    <a:pt x="334" y="0"/>
                    <a:pt x="334" y="0"/>
                    <a:pt x="341" y="0"/>
                  </a:cubicBezTo>
                  <a:cubicBezTo>
                    <a:pt x="341" y="0"/>
                    <a:pt x="341" y="0"/>
                    <a:pt x="540" y="0"/>
                  </a:cubicBezTo>
                  <a:cubicBezTo>
                    <a:pt x="540" y="0"/>
                    <a:pt x="540" y="0"/>
                    <a:pt x="548" y="0"/>
                  </a:cubicBezTo>
                  <a:cubicBezTo>
                    <a:pt x="552" y="0"/>
                    <a:pt x="555" y="3"/>
                    <a:pt x="555" y="7"/>
                  </a:cubicBezTo>
                  <a:cubicBezTo>
                    <a:pt x="555" y="7"/>
                    <a:pt x="555" y="7"/>
                    <a:pt x="555" y="40"/>
                  </a:cubicBezTo>
                  <a:cubicBezTo>
                    <a:pt x="555" y="44"/>
                    <a:pt x="552" y="47"/>
                    <a:pt x="548" y="47"/>
                  </a:cubicBezTo>
                  <a:cubicBezTo>
                    <a:pt x="544" y="47"/>
                    <a:pt x="540" y="51"/>
                    <a:pt x="540" y="55"/>
                  </a:cubicBezTo>
                  <a:cubicBezTo>
                    <a:pt x="540" y="55"/>
                    <a:pt x="540" y="55"/>
                    <a:pt x="540" y="118"/>
                  </a:cubicBezTo>
                  <a:cubicBezTo>
                    <a:pt x="572" y="118"/>
                    <a:pt x="603" y="118"/>
                    <a:pt x="624" y="118"/>
                  </a:cubicBezTo>
                  <a:cubicBezTo>
                    <a:pt x="629" y="118"/>
                    <a:pt x="632" y="115"/>
                    <a:pt x="632" y="110"/>
                  </a:cubicBezTo>
                  <a:cubicBezTo>
                    <a:pt x="632" y="110"/>
                    <a:pt x="632" y="110"/>
                    <a:pt x="632" y="109"/>
                  </a:cubicBezTo>
                  <a:cubicBezTo>
                    <a:pt x="632" y="105"/>
                    <a:pt x="635" y="101"/>
                    <a:pt x="639" y="101"/>
                  </a:cubicBezTo>
                  <a:cubicBezTo>
                    <a:pt x="639" y="101"/>
                    <a:pt x="639" y="101"/>
                    <a:pt x="672" y="101"/>
                  </a:cubicBezTo>
                  <a:cubicBezTo>
                    <a:pt x="676" y="101"/>
                    <a:pt x="679" y="105"/>
                    <a:pt x="679" y="109"/>
                  </a:cubicBezTo>
                  <a:close/>
                  <a:moveTo>
                    <a:pt x="871" y="111"/>
                  </a:moveTo>
                  <a:cubicBezTo>
                    <a:pt x="777" y="111"/>
                    <a:pt x="739" y="111"/>
                    <a:pt x="723" y="111"/>
                  </a:cubicBezTo>
                  <a:cubicBezTo>
                    <a:pt x="723" y="130"/>
                    <a:pt x="723" y="130"/>
                    <a:pt x="723" y="130"/>
                  </a:cubicBezTo>
                  <a:cubicBezTo>
                    <a:pt x="723" y="305"/>
                    <a:pt x="723" y="305"/>
                    <a:pt x="723" y="305"/>
                  </a:cubicBezTo>
                  <a:cubicBezTo>
                    <a:pt x="723" y="321"/>
                    <a:pt x="723" y="321"/>
                    <a:pt x="723" y="321"/>
                  </a:cubicBezTo>
                  <a:cubicBezTo>
                    <a:pt x="723" y="322"/>
                    <a:pt x="723" y="322"/>
                    <a:pt x="723" y="323"/>
                  </a:cubicBezTo>
                  <a:cubicBezTo>
                    <a:pt x="723" y="323"/>
                    <a:pt x="723" y="323"/>
                    <a:pt x="723" y="323"/>
                  </a:cubicBezTo>
                  <a:cubicBezTo>
                    <a:pt x="871" y="323"/>
                    <a:pt x="871" y="323"/>
                    <a:pt x="871" y="323"/>
                  </a:cubicBezTo>
                  <a:cubicBezTo>
                    <a:pt x="871" y="323"/>
                    <a:pt x="871" y="323"/>
                    <a:pt x="871" y="323"/>
                  </a:cubicBezTo>
                  <a:cubicBezTo>
                    <a:pt x="876" y="323"/>
                    <a:pt x="880" y="319"/>
                    <a:pt x="880" y="314"/>
                  </a:cubicBezTo>
                  <a:cubicBezTo>
                    <a:pt x="880" y="314"/>
                    <a:pt x="880" y="314"/>
                    <a:pt x="880" y="314"/>
                  </a:cubicBezTo>
                  <a:cubicBezTo>
                    <a:pt x="880" y="288"/>
                    <a:pt x="880" y="288"/>
                    <a:pt x="880" y="288"/>
                  </a:cubicBezTo>
                  <a:cubicBezTo>
                    <a:pt x="880" y="283"/>
                    <a:pt x="876" y="279"/>
                    <a:pt x="871" y="279"/>
                  </a:cubicBezTo>
                  <a:cubicBezTo>
                    <a:pt x="767" y="279"/>
                    <a:pt x="767" y="279"/>
                    <a:pt x="767" y="279"/>
                  </a:cubicBezTo>
                  <a:cubicBezTo>
                    <a:pt x="767" y="155"/>
                    <a:pt x="767" y="155"/>
                    <a:pt x="767" y="155"/>
                  </a:cubicBezTo>
                  <a:cubicBezTo>
                    <a:pt x="871" y="155"/>
                    <a:pt x="871" y="155"/>
                    <a:pt x="871" y="155"/>
                  </a:cubicBezTo>
                  <a:cubicBezTo>
                    <a:pt x="876" y="155"/>
                    <a:pt x="880" y="151"/>
                    <a:pt x="880" y="146"/>
                  </a:cubicBezTo>
                  <a:cubicBezTo>
                    <a:pt x="880" y="120"/>
                    <a:pt x="880" y="120"/>
                    <a:pt x="880" y="120"/>
                  </a:cubicBezTo>
                  <a:cubicBezTo>
                    <a:pt x="880" y="120"/>
                    <a:pt x="880" y="120"/>
                    <a:pt x="880" y="120"/>
                  </a:cubicBezTo>
                  <a:cubicBezTo>
                    <a:pt x="880" y="115"/>
                    <a:pt x="876" y="111"/>
                    <a:pt x="871" y="111"/>
                  </a:cubicBezTo>
                  <a:close/>
                  <a:moveTo>
                    <a:pt x="157" y="305"/>
                  </a:moveTo>
                  <a:cubicBezTo>
                    <a:pt x="157" y="130"/>
                    <a:pt x="157" y="130"/>
                    <a:pt x="157" y="13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1"/>
                    <a:pt x="4" y="155"/>
                    <a:pt x="9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3" y="279"/>
                    <a:pt x="113" y="279"/>
                    <a:pt x="113" y="279"/>
                  </a:cubicBezTo>
                  <a:cubicBezTo>
                    <a:pt x="9" y="279"/>
                    <a:pt x="9" y="279"/>
                    <a:pt x="9" y="279"/>
                  </a:cubicBezTo>
                  <a:cubicBezTo>
                    <a:pt x="4" y="279"/>
                    <a:pt x="0" y="283"/>
                    <a:pt x="0" y="288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9"/>
                    <a:pt x="4" y="323"/>
                    <a:pt x="9" y="323"/>
                  </a:cubicBezTo>
                  <a:cubicBezTo>
                    <a:pt x="9" y="323"/>
                    <a:pt x="9" y="323"/>
                    <a:pt x="9" y="323"/>
                  </a:cubicBezTo>
                  <a:cubicBezTo>
                    <a:pt x="101" y="323"/>
                    <a:pt x="140" y="323"/>
                    <a:pt x="157" y="323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7" y="322"/>
                    <a:pt x="157" y="322"/>
                    <a:pt x="157" y="321"/>
                  </a:cubicBezTo>
                  <a:lnTo>
                    <a:pt x="157" y="3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A4D5A2-34A3-14DA-2ADE-570D842AC9BB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9963" y="2755528"/>
            <a:ext cx="221624" cy="271059"/>
          </a:xfrm>
          <a:prstGeom prst="straightConnector1">
            <a:avLst/>
          </a:prstGeom>
          <a:ln w="9525" cap="rnd">
            <a:solidFill>
              <a:srgbClr val="37373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454EDC-2CD2-C817-ACBB-5D602C3A5740}"/>
              </a:ext>
            </a:extLst>
          </p:cNvPr>
          <p:cNvCxnSpPr>
            <a:cxnSpLocks/>
          </p:cNvCxnSpPr>
          <p:nvPr userDrawn="1"/>
        </p:nvCxnSpPr>
        <p:spPr>
          <a:xfrm flipH="1">
            <a:off x="3989493" y="2534363"/>
            <a:ext cx="1283547" cy="0"/>
          </a:xfrm>
          <a:prstGeom prst="straightConnector1">
            <a:avLst/>
          </a:prstGeom>
          <a:ln w="9525" cap="rnd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9C26022-30DA-935D-22A7-2A7F0961538A}"/>
              </a:ext>
            </a:extLst>
          </p:cNvPr>
          <p:cNvSpPr txBox="1"/>
          <p:nvPr userDrawn="1"/>
        </p:nvSpPr>
        <p:spPr>
          <a:xfrm>
            <a:off x="269825" y="1682388"/>
            <a:ext cx="2135713" cy="1087637"/>
          </a:xfrm>
          <a:prstGeom prst="rect">
            <a:avLst/>
          </a:prstGeom>
          <a:solidFill>
            <a:schemeClr val="lt1"/>
          </a:solidFill>
          <a:ln w="9525" cap="rnd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prstClr val="black"/>
                </a:solidFill>
                <a:prstDash val="solid"/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 mixture of CO</a:t>
            </a:r>
            <a:r>
              <a:rPr kumimoji="0" lang="en-GB" sz="1067" b="0" i="0" u="none" strike="noStrike" kern="1200" cap="none" spc="0" normalizeH="0" baseline="-2500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2</a:t>
            </a: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 and water is injected deeper than underground water sources. This fluid is denser than water in the subsurface, thus can’t rise back towards the surface.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0E1650-6225-FD9F-A8DA-0C8DD5EBB8BB}"/>
              </a:ext>
            </a:extLst>
          </p:cNvPr>
          <p:cNvSpPr txBox="1"/>
          <p:nvPr userDrawn="1"/>
        </p:nvSpPr>
        <p:spPr>
          <a:xfrm>
            <a:off x="197057" y="5599215"/>
            <a:ext cx="2463975" cy="1007799"/>
          </a:xfrm>
          <a:prstGeom prst="rect">
            <a:avLst/>
          </a:prstGeom>
          <a:solidFill>
            <a:schemeClr val="lt1"/>
          </a:solidFill>
          <a:ln w="9525" cap="rnd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prstClr val="black"/>
                </a:solidFill>
                <a:prstDash val="solid"/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Underground, high pressure, temperature, and concentrated CO₂ in the injection fluid accelerate rapid mineralisation – </a:t>
            </a:r>
            <a:b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</a:br>
            <a: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typically 10-24 months for mineralisation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3C4603-6EED-BA7B-0B5D-908FBB3A5220}"/>
              </a:ext>
            </a:extLst>
          </p:cNvPr>
          <p:cNvSpPr txBox="1"/>
          <p:nvPr userDrawn="1"/>
        </p:nvSpPr>
        <p:spPr>
          <a:xfrm>
            <a:off x="4422589" y="5596008"/>
            <a:ext cx="2234019" cy="1087637"/>
          </a:xfrm>
          <a:prstGeom prst="rect">
            <a:avLst/>
          </a:prstGeom>
          <a:solidFill>
            <a:schemeClr val="lt1"/>
          </a:solidFill>
          <a:ln w="9525" cap="rnd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prstClr val="black"/>
                </a:solidFill>
                <a:prstDash val="solid"/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60808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Accurate monitoring and quantitative validation with proven geochemical and geophysical techniques tracks mineralisation progress and ensures high quality storage</a:t>
            </a:r>
            <a:endParaRPr kumimoji="0" lang="en-GB" sz="1067" b="1" i="0" u="none" strike="noStrike" kern="1200" cap="none" spc="0" normalizeH="0" baseline="0" noProof="0" dirty="0">
              <a:ln>
                <a:noFill/>
              </a:ln>
              <a:solidFill>
                <a:srgbClr val="060808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576A708-775E-47E9-127B-608AD0013D78}"/>
              </a:ext>
            </a:extLst>
          </p:cNvPr>
          <p:cNvGrpSpPr/>
          <p:nvPr userDrawn="1"/>
        </p:nvGrpSpPr>
        <p:grpSpPr>
          <a:xfrm>
            <a:off x="6535837" y="2140458"/>
            <a:ext cx="352499" cy="3606081"/>
            <a:chOff x="5942914" y="2537104"/>
            <a:chExt cx="306171" cy="3132140"/>
          </a:xfrm>
          <a:solidFill>
            <a:srgbClr val="DF7526"/>
          </a:solidFill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2D74101-98C3-C008-3484-A7876D4F3A4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37104"/>
              <a:ext cx="0" cy="3132140"/>
            </a:xfrm>
            <a:prstGeom prst="line">
              <a:avLst/>
            </a:prstGeom>
            <a:grpFill/>
            <a:ln w="9525" cap="rnd">
              <a:solidFill>
                <a:srgbClr val="DF752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2A11D11-B954-F9A1-E6BB-41B157EAF011}"/>
                </a:ext>
              </a:extLst>
            </p:cNvPr>
            <p:cNvGrpSpPr/>
            <p:nvPr/>
          </p:nvGrpSpPr>
          <p:grpSpPr>
            <a:xfrm>
              <a:off x="5942914" y="3949719"/>
              <a:ext cx="306171" cy="306910"/>
              <a:chOff x="5937564" y="3816165"/>
              <a:chExt cx="306171" cy="306910"/>
            </a:xfrm>
            <a:grpFill/>
          </p:grpSpPr>
          <p:sp>
            <p:nvSpPr>
              <p:cNvPr id="63" name="Freeform 94">
                <a:extLst>
                  <a:ext uri="{FF2B5EF4-FFF2-40B4-BE49-F238E27FC236}">
                    <a16:creationId xmlns:a16="http://schemas.microsoft.com/office/drawing/2014/main" id="{174FC02D-4FEA-7CD2-B6B8-3E124FCF9E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37564" y="3816165"/>
                <a:ext cx="306171" cy="306910"/>
              </a:xfrm>
              <a:custGeom>
                <a:avLst/>
                <a:gdLst>
                  <a:gd name="T0" fmla="*/ 0 w 1052"/>
                  <a:gd name="T1" fmla="*/ 526 h 1052"/>
                  <a:gd name="T2" fmla="*/ 0 w 1052"/>
                  <a:gd name="T3" fmla="*/ 526 h 1052"/>
                  <a:gd name="T4" fmla="*/ 526 w 1052"/>
                  <a:gd name="T5" fmla="*/ 0 h 1052"/>
                  <a:gd name="T6" fmla="*/ 1052 w 1052"/>
                  <a:gd name="T7" fmla="*/ 526 h 1052"/>
                  <a:gd name="T8" fmla="*/ 1052 w 1052"/>
                  <a:gd name="T9" fmla="*/ 526 h 1052"/>
                  <a:gd name="T10" fmla="*/ 526 w 1052"/>
                  <a:gd name="T11" fmla="*/ 1052 h 1052"/>
                  <a:gd name="T12" fmla="*/ 526 w 1052"/>
                  <a:gd name="T13" fmla="*/ 1052 h 1052"/>
                  <a:gd name="T14" fmla="*/ 0 w 1052"/>
                  <a:gd name="T15" fmla="*/ 526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2" h="1052">
                    <a:moveTo>
                      <a:pt x="0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236"/>
                      <a:pt x="236" y="0"/>
                      <a:pt x="526" y="0"/>
                    </a:cubicBezTo>
                    <a:cubicBezTo>
                      <a:pt x="817" y="0"/>
                      <a:pt x="1052" y="236"/>
                      <a:pt x="1052" y="526"/>
                    </a:cubicBezTo>
                    <a:cubicBezTo>
                      <a:pt x="1052" y="526"/>
                      <a:pt x="1052" y="526"/>
                      <a:pt x="1052" y="526"/>
                    </a:cubicBezTo>
                    <a:cubicBezTo>
                      <a:pt x="1052" y="817"/>
                      <a:pt x="817" y="1052"/>
                      <a:pt x="526" y="1052"/>
                    </a:cubicBezTo>
                    <a:cubicBezTo>
                      <a:pt x="526" y="1052"/>
                      <a:pt x="526" y="1052"/>
                      <a:pt x="526" y="1052"/>
                    </a:cubicBezTo>
                    <a:cubicBezTo>
                      <a:pt x="236" y="1052"/>
                      <a:pt x="0" y="817"/>
                      <a:pt x="0" y="526"/>
                    </a:cubicBezTo>
                    <a:close/>
                  </a:path>
                </a:pathLst>
              </a:custGeom>
              <a:grpFill/>
              <a:ln>
                <a:solidFill>
                  <a:srgbClr val="DF7526"/>
                </a:solidFill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6E6F73"/>
                  </a:solidFill>
                  <a:effectLst/>
                  <a:uLnTx/>
                  <a:uFillTx/>
                  <a:latin typeface="Poppins" pitchFamily="2" charset="77"/>
                  <a:ea typeface="+mn-ea"/>
                  <a:cs typeface="Poppins" pitchFamily="2" charset="77"/>
                </a:endParaRPr>
              </a:p>
            </p:txBody>
          </p:sp>
          <p:sp>
            <p:nvSpPr>
              <p:cNvPr id="64" name="Freeform 95">
                <a:extLst>
                  <a:ext uri="{FF2B5EF4-FFF2-40B4-BE49-F238E27FC236}">
                    <a16:creationId xmlns:a16="http://schemas.microsoft.com/office/drawing/2014/main" id="{29060A7A-A8F1-8D69-AF7B-A5C134B274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30525" y="3857254"/>
                <a:ext cx="120251" cy="224730"/>
              </a:xfrm>
              <a:custGeom>
                <a:avLst/>
                <a:gdLst>
                  <a:gd name="T0" fmla="*/ 66 w 976"/>
                  <a:gd name="T1" fmla="*/ 1824 h 1824"/>
                  <a:gd name="T2" fmla="*/ 0 w 976"/>
                  <a:gd name="T3" fmla="*/ 1758 h 1824"/>
                  <a:gd name="T4" fmla="*/ 843 w 976"/>
                  <a:gd name="T5" fmla="*/ 912 h 1824"/>
                  <a:gd name="T6" fmla="*/ 0 w 976"/>
                  <a:gd name="T7" fmla="*/ 66 h 1824"/>
                  <a:gd name="T8" fmla="*/ 66 w 976"/>
                  <a:gd name="T9" fmla="*/ 0 h 1824"/>
                  <a:gd name="T10" fmla="*/ 976 w 976"/>
                  <a:gd name="T11" fmla="*/ 912 h 1824"/>
                  <a:gd name="T12" fmla="*/ 66 w 976"/>
                  <a:gd name="T13" fmla="*/ 1824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6" h="1824">
                    <a:moveTo>
                      <a:pt x="66" y="1824"/>
                    </a:moveTo>
                    <a:lnTo>
                      <a:pt x="0" y="1758"/>
                    </a:lnTo>
                    <a:lnTo>
                      <a:pt x="843" y="912"/>
                    </a:lnTo>
                    <a:lnTo>
                      <a:pt x="0" y="66"/>
                    </a:lnTo>
                    <a:lnTo>
                      <a:pt x="66" y="0"/>
                    </a:lnTo>
                    <a:lnTo>
                      <a:pt x="976" y="912"/>
                    </a:lnTo>
                    <a:lnTo>
                      <a:pt x="66" y="182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6E6F73"/>
                  </a:solidFill>
                  <a:effectLst/>
                  <a:uLnTx/>
                  <a:uFillTx/>
                  <a:latin typeface="Poppins" pitchFamily="2" charset="77"/>
                  <a:ea typeface="+mn-ea"/>
                  <a:cs typeface="Poppins" pitchFamily="2" charset="77"/>
                </a:endParaRPr>
              </a:p>
            </p:txBody>
          </p:sp>
        </p:grp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EE7CE1D-9A51-0C91-1724-57E62DDDC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D18F030D-4511-0CA5-B771-7079C31DA7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5B509-7C91-B3DB-180E-1F1AB4965B9E}"/>
              </a:ext>
            </a:extLst>
          </p:cNvPr>
          <p:cNvSpPr txBox="1"/>
          <p:nvPr userDrawn="1"/>
        </p:nvSpPr>
        <p:spPr>
          <a:xfrm>
            <a:off x="415600" y="452969"/>
            <a:ext cx="11360800" cy="765598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GB" sz="3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Accelerated In-Situ Mineralisation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7FEAB-36BD-51B6-8B76-8FF38372EAED}"/>
              </a:ext>
            </a:extLst>
          </p:cNvPr>
          <p:cNvSpPr txBox="1"/>
          <p:nvPr userDrawn="1"/>
        </p:nvSpPr>
        <p:spPr>
          <a:xfrm>
            <a:off x="415600" y="1238464"/>
            <a:ext cx="11360800" cy="3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800" dirty="0">
                <a:solidFill>
                  <a:srgbClr val="6E653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technology turns CO2 to rock for secure, permanent storage</a:t>
            </a:r>
          </a:p>
        </p:txBody>
      </p:sp>
    </p:spTree>
    <p:extLst>
      <p:ext uri="{BB962C8B-B14F-4D97-AF65-F5344CB8AC3E}">
        <p14:creationId xmlns:p14="http://schemas.microsoft.com/office/powerpoint/2010/main" val="1078124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Team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EE7CE1D-9A51-0C91-1724-57E62DDDC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D18F030D-4511-0CA5-B771-7079C31DA7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Google Shape;370;p37">
            <a:extLst>
              <a:ext uri="{FF2B5EF4-FFF2-40B4-BE49-F238E27FC236}">
                <a16:creationId xmlns:a16="http://schemas.microsoft.com/office/drawing/2014/main" id="{2965CFE5-EC70-8913-ECF8-DBD3C8891DC5}"/>
              </a:ext>
            </a:extLst>
          </p:cNvPr>
          <p:cNvSpPr txBox="1"/>
          <p:nvPr userDrawn="1"/>
        </p:nvSpPr>
        <p:spPr>
          <a:xfrm>
            <a:off x="6605281" y="2005768"/>
            <a:ext cx="5327216" cy="20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F762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70808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We combine leading mineralisation experts with world-class talent from CCS, O&amp;G, energy, infrastructure, academia and government to develop our leading mineralisation technology.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F762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70808"/>
              </a:solidFill>
              <a:effectLst/>
              <a:uLnTx/>
              <a:uFillTx/>
              <a:latin typeface="Poppins"/>
              <a:ea typeface="+mn-ea"/>
              <a:cs typeface="Poppins"/>
              <a:sym typeface="Poppi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F762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70808"/>
                </a:solidFill>
                <a:effectLst/>
                <a:uLnTx/>
                <a:uFillTx/>
                <a:latin typeface="Poppins"/>
                <a:ea typeface="+mn-ea"/>
                <a:cs typeface="Poppins"/>
                <a:sym typeface="Poppins"/>
              </a:rPr>
              <a:t>Team of 60+ across Oman, United Arab Emirates, United Kingdom, and Norway.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CD8F35D0-3A5D-CFD2-9BD0-4952D14D5C47}"/>
              </a:ext>
            </a:extLst>
          </p:cNvPr>
          <p:cNvSpPr/>
          <p:nvPr userDrawn="1"/>
        </p:nvSpPr>
        <p:spPr>
          <a:xfrm>
            <a:off x="259503" y="3567529"/>
            <a:ext cx="141709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Talal Hasan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CEO</a:t>
            </a:r>
          </a:p>
        </p:txBody>
      </p:sp>
      <p:pic>
        <p:nvPicPr>
          <p:cNvPr id="8" name="Picture 7" descr="A person in a black shirt&#10;&#10;Description automatically generated">
            <a:extLst>
              <a:ext uri="{FF2B5EF4-FFF2-40B4-BE49-F238E27FC236}">
                <a16:creationId xmlns:a16="http://schemas.microsoft.com/office/drawing/2014/main" id="{CB95A25D-A266-C39F-FD66-E2C43499B0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502" y="2091805"/>
            <a:ext cx="1420326" cy="1432800"/>
          </a:xfrm>
          <a:prstGeom prst="ellipse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B9EFD4-B909-EC70-B28D-8CA65DFEE418}"/>
              </a:ext>
            </a:extLst>
          </p:cNvPr>
          <p:cNvSpPr/>
          <p:nvPr userDrawn="1"/>
        </p:nvSpPr>
        <p:spPr>
          <a:xfrm>
            <a:off x="1801139" y="3567529"/>
            <a:ext cx="1417096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Karan Khimji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CCO</a:t>
            </a:r>
          </a:p>
        </p:txBody>
      </p:sp>
      <p:pic>
        <p:nvPicPr>
          <p:cNvPr id="10" name="Picture 9" descr="A person with a beard and mustache wearing a black shirt&#10;&#10;Description automatically generated">
            <a:extLst>
              <a:ext uri="{FF2B5EF4-FFF2-40B4-BE49-F238E27FC236}">
                <a16:creationId xmlns:a16="http://schemas.microsoft.com/office/drawing/2014/main" id="{7B7EB0F4-0B0C-5D21-80F6-FB54553A10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3251" y="2091740"/>
            <a:ext cx="1412872" cy="1430924"/>
          </a:xfrm>
          <a:prstGeom prst="ellipse">
            <a:avLst/>
          </a:prstGeom>
        </p:spPr>
      </p:pic>
      <p:pic>
        <p:nvPicPr>
          <p:cNvPr id="11" name="Picture 10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443068ED-7A41-F426-1604-50F2D2878D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44943" y="2091740"/>
            <a:ext cx="1418164" cy="1430924"/>
          </a:xfrm>
          <a:prstGeom prst="ellipse">
            <a:avLst/>
          </a:prstGeom>
        </p:spPr>
      </p:pic>
      <p:pic>
        <p:nvPicPr>
          <p:cNvPr id="12" name="Picture 11" descr="A person in a black shirt&#10;&#10;Description automatically generated">
            <a:extLst>
              <a:ext uri="{FF2B5EF4-FFF2-40B4-BE49-F238E27FC236}">
                <a16:creationId xmlns:a16="http://schemas.microsoft.com/office/drawing/2014/main" id="{6C97F275-FC26-6F58-789F-C71FC3A3CE4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9248" y="2091739"/>
            <a:ext cx="1412872" cy="1430924"/>
          </a:xfrm>
          <a:prstGeom prst="ellipse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2C6403-D59E-D053-B0B0-0E3830C2FAE3}"/>
              </a:ext>
            </a:extLst>
          </p:cNvPr>
          <p:cNvSpPr/>
          <p:nvPr userDrawn="1"/>
        </p:nvSpPr>
        <p:spPr>
          <a:xfrm>
            <a:off x="3345477" y="3567529"/>
            <a:ext cx="141709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Ehab Tasfai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CTO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94821D-B691-8D8F-6FFC-1DDCEAFCE211}"/>
              </a:ext>
            </a:extLst>
          </p:cNvPr>
          <p:cNvSpPr/>
          <p:nvPr userDrawn="1"/>
        </p:nvSpPr>
        <p:spPr>
          <a:xfrm>
            <a:off x="4877136" y="3567529"/>
            <a:ext cx="1417096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Juerg Matter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OM" sz="11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CSO</a:t>
            </a:r>
          </a:p>
        </p:txBody>
      </p:sp>
      <p:pic>
        <p:nvPicPr>
          <p:cNvPr id="15" name="Picture 14" descr="A person with long hair wearing a black shirt&#10;&#10;Description automatically generated">
            <a:extLst>
              <a:ext uri="{FF2B5EF4-FFF2-40B4-BE49-F238E27FC236}">
                <a16:creationId xmlns:a16="http://schemas.microsoft.com/office/drawing/2014/main" id="{9E6E83DA-0540-8998-8718-519D335A738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>
            <a:fillRect/>
          </a:stretch>
        </p:blipFill>
        <p:spPr>
          <a:xfrm>
            <a:off x="1484091" y="4076168"/>
            <a:ext cx="1134264" cy="1156921"/>
          </a:xfrm>
          <a:prstGeom prst="ellipse">
            <a:avLst/>
          </a:prstGeom>
        </p:spPr>
      </p:pic>
      <p:pic>
        <p:nvPicPr>
          <p:cNvPr id="16" name="Picture 15" descr="A person with a beard and mustache wearing a white shirt&#10;&#10;Description automatically generated">
            <a:extLst>
              <a:ext uri="{FF2B5EF4-FFF2-40B4-BE49-F238E27FC236}">
                <a16:creationId xmlns:a16="http://schemas.microsoft.com/office/drawing/2014/main" id="{F190A448-7E13-8195-A350-3208F3553CB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502" y="4076168"/>
            <a:ext cx="1134264" cy="1156921"/>
          </a:xfrm>
          <a:prstGeom prst="ellipse">
            <a:avLst/>
          </a:prstGeom>
        </p:spPr>
      </p:pic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F82B77CB-4A9D-F2D7-0C3B-577B8C356E0A}"/>
              </a:ext>
            </a:extLst>
          </p:cNvPr>
          <p:cNvSpPr/>
          <p:nvPr userDrawn="1"/>
        </p:nvSpPr>
        <p:spPr>
          <a:xfrm>
            <a:off x="300115" y="5321249"/>
            <a:ext cx="1050674" cy="41946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Charlie Booth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Chief Corporate</a:t>
            </a:r>
            <a:b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</a:b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Affairs Officer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/>
              <a:ea typeface="+mn-ea"/>
              <a:cs typeface="Poppins"/>
            </a:endParaRPr>
          </a:p>
        </p:txBody>
      </p:sp>
      <p:sp>
        <p:nvSpPr>
          <p:cNvPr id="18" name="Rounded Rectangle 21">
            <a:extLst>
              <a:ext uri="{FF2B5EF4-FFF2-40B4-BE49-F238E27FC236}">
                <a16:creationId xmlns:a16="http://schemas.microsoft.com/office/drawing/2014/main" id="{5052CC20-6304-D1D7-A0D8-33312B9AE390}"/>
              </a:ext>
            </a:extLst>
          </p:cNvPr>
          <p:cNvSpPr/>
          <p:nvPr userDrawn="1"/>
        </p:nvSpPr>
        <p:spPr>
          <a:xfrm>
            <a:off x="1457504" y="5321249"/>
            <a:ext cx="1190300" cy="41946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Elham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Kolahchian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Head of MMRV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CDBD94-C15A-463A-F7E0-B281A125551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650" t="-574"/>
          <a:stretch>
            <a:fillRect/>
          </a:stretch>
        </p:blipFill>
        <p:spPr>
          <a:xfrm>
            <a:off x="2708680" y="4076169"/>
            <a:ext cx="1134264" cy="1140613"/>
          </a:xfrm>
          <a:prstGeom prst="ellipse">
            <a:avLst/>
          </a:prstGeom>
        </p:spPr>
      </p:pic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2AA30076-B7D4-858B-C283-E975339E2F15}"/>
              </a:ext>
            </a:extLst>
          </p:cNvPr>
          <p:cNvSpPr/>
          <p:nvPr userDrawn="1"/>
        </p:nvSpPr>
        <p:spPr>
          <a:xfrm>
            <a:off x="2688996" y="5321249"/>
            <a:ext cx="1066822" cy="400208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Hassan Ebrahim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CFO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4C663C3A-3734-8D98-61AD-2D7901549CDE}"/>
              </a:ext>
            </a:extLst>
          </p:cNvPr>
          <p:cNvSpPr/>
          <p:nvPr userDrawn="1"/>
        </p:nvSpPr>
        <p:spPr>
          <a:xfrm>
            <a:off x="3875095" y="5321249"/>
            <a:ext cx="124278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Rochelle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Toplensky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Head of Policy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252F6D-76F6-6ACB-31AE-599E26E00D0D}"/>
              </a:ext>
            </a:extLst>
          </p:cNvPr>
          <p:cNvGrpSpPr/>
          <p:nvPr userDrawn="1"/>
        </p:nvGrpSpPr>
        <p:grpSpPr>
          <a:xfrm>
            <a:off x="6677792" y="4299817"/>
            <a:ext cx="5391461" cy="1724791"/>
            <a:chOff x="6527892" y="4299817"/>
            <a:chExt cx="5391461" cy="1724791"/>
          </a:xfrm>
        </p:grpSpPr>
        <p:pic>
          <p:nvPicPr>
            <p:cNvPr id="23" name="Picture 2" descr="Schlumberger - Wikipedia">
              <a:extLst>
                <a:ext uri="{FF2B5EF4-FFF2-40B4-BE49-F238E27FC236}">
                  <a16:creationId xmlns:a16="http://schemas.microsoft.com/office/drawing/2014/main" id="{D28B0407-9F74-9441-5F77-D590F72C7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281" y="4299817"/>
              <a:ext cx="653705" cy="458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University of Southampton (S27) - The Uni Guide">
              <a:extLst>
                <a:ext uri="{FF2B5EF4-FFF2-40B4-BE49-F238E27FC236}">
                  <a16:creationId xmlns:a16="http://schemas.microsoft.com/office/drawing/2014/main" id="{1507F825-43EF-E5DE-5576-09C1DB0F0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1111" y="4934132"/>
              <a:ext cx="819744" cy="40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Brand Guide | Visual Identity">
              <a:extLst>
                <a:ext uri="{FF2B5EF4-FFF2-40B4-BE49-F238E27FC236}">
                  <a16:creationId xmlns:a16="http://schemas.microsoft.com/office/drawing/2014/main" id="{7B3C2619-1E37-8A05-137E-03F31D4B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8005" y="4902728"/>
              <a:ext cx="1401348" cy="37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Carbfix - Budde Schou">
              <a:extLst>
                <a:ext uri="{FF2B5EF4-FFF2-40B4-BE49-F238E27FC236}">
                  <a16:creationId xmlns:a16="http://schemas.microsoft.com/office/drawing/2014/main" id="{4991F4D8-80E1-1BCD-4DA0-66C4FB28D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6129" y="4324392"/>
              <a:ext cx="836647" cy="37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" descr="Ernst &amp; Young - Wikipedia">
              <a:extLst>
                <a:ext uri="{FF2B5EF4-FFF2-40B4-BE49-F238E27FC236}">
                  <a16:creationId xmlns:a16="http://schemas.microsoft.com/office/drawing/2014/main" id="{2701E73A-0F3C-6E18-6944-71E23546C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097" y="4374400"/>
              <a:ext cx="301182" cy="30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Logo&#10;&#10;Description automatically generated">
              <a:extLst>
                <a:ext uri="{FF2B5EF4-FFF2-40B4-BE49-F238E27FC236}">
                  <a16:creationId xmlns:a16="http://schemas.microsoft.com/office/drawing/2014/main" id="{5DE2805E-B562-B219-1781-5FB4846E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5340" y="4374400"/>
              <a:ext cx="798777" cy="424882"/>
            </a:xfrm>
            <a:prstGeom prst="rect">
              <a:avLst/>
            </a:prstGeom>
          </p:spPr>
        </p:pic>
        <p:pic>
          <p:nvPicPr>
            <p:cNvPr id="29" name="Picture 12" descr="LanzaTech – Recycling carbon with biology">
              <a:extLst>
                <a:ext uri="{FF2B5EF4-FFF2-40B4-BE49-F238E27FC236}">
                  <a16:creationId xmlns:a16="http://schemas.microsoft.com/office/drawing/2014/main" id="{E4B0B804-3849-DC2E-F513-CF69127FB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1301" y="4508091"/>
              <a:ext cx="972555" cy="14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4" descr="Case Study Petroleum Development Oman (PDO) l Hint Global">
              <a:extLst>
                <a:ext uri="{FF2B5EF4-FFF2-40B4-BE49-F238E27FC236}">
                  <a16:creationId xmlns:a16="http://schemas.microsoft.com/office/drawing/2014/main" id="{699CAC0D-676F-D62E-2C43-553D116DE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303" y="4786552"/>
              <a:ext cx="522355" cy="522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>
              <a:extLst>
                <a:ext uri="{FF2B5EF4-FFF2-40B4-BE49-F238E27FC236}">
                  <a16:creationId xmlns:a16="http://schemas.microsoft.com/office/drawing/2014/main" id="{285B8000-470B-D7AA-E4EB-4CF114880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496" y="4971404"/>
              <a:ext cx="721622" cy="195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 descr="TotalEnergies - Go to the home page">
              <a:extLst>
                <a:ext uri="{FF2B5EF4-FFF2-40B4-BE49-F238E27FC236}">
                  <a16:creationId xmlns:a16="http://schemas.microsoft.com/office/drawing/2014/main" id="{43EF6F54-0362-6111-93F2-94CB0E1C1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6890" y="4941010"/>
              <a:ext cx="458570" cy="335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2" descr="BP - Wikipedia">
              <a:extLst>
                <a:ext uri="{FF2B5EF4-FFF2-40B4-BE49-F238E27FC236}">
                  <a16:creationId xmlns:a16="http://schemas.microsoft.com/office/drawing/2014/main" id="{697B9FCE-4A32-A547-80DE-A001041CC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6324" y="4833614"/>
              <a:ext cx="391114" cy="51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 descr="A logo with pink letters&#10;&#10;AI-generated content may be incorrect.">
              <a:extLst>
                <a:ext uri="{FF2B5EF4-FFF2-40B4-BE49-F238E27FC236}">
                  <a16:creationId xmlns:a16="http://schemas.microsoft.com/office/drawing/2014/main" id="{5B179871-FE3F-4904-BADE-56A8D4C8D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7892" y="5394920"/>
              <a:ext cx="634981" cy="522355"/>
            </a:xfrm>
            <a:prstGeom prst="rect">
              <a:avLst/>
            </a:prstGeom>
          </p:spPr>
        </p:pic>
        <p:pic>
          <p:nvPicPr>
            <p:cNvPr id="35" name="Picture 34" descr="A logo of a shell&#10;&#10;AI-generated content may be incorrect.">
              <a:extLst>
                <a:ext uri="{FF2B5EF4-FFF2-40B4-BE49-F238E27FC236}">
                  <a16:creationId xmlns:a16="http://schemas.microsoft.com/office/drawing/2014/main" id="{F36801A7-523A-F4C1-0830-A8450F38B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83737" y="5345950"/>
              <a:ext cx="416652" cy="519561"/>
            </a:xfrm>
            <a:prstGeom prst="rect">
              <a:avLst/>
            </a:prstGeom>
          </p:spPr>
        </p:pic>
        <p:pic>
          <p:nvPicPr>
            <p:cNvPr id="36" name="Picture 35" descr="A yellow and black text&#10;&#10;AI-generated content may be incorrect.">
              <a:extLst>
                <a:ext uri="{FF2B5EF4-FFF2-40B4-BE49-F238E27FC236}">
                  <a16:creationId xmlns:a16="http://schemas.microsoft.com/office/drawing/2014/main" id="{87B2A84E-1330-ABC5-E716-DA6C4FC9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0983" y="5486251"/>
              <a:ext cx="651207" cy="301183"/>
            </a:xfrm>
            <a:prstGeom prst="rect">
              <a:avLst/>
            </a:prstGeom>
          </p:spPr>
        </p:pic>
        <p:pic>
          <p:nvPicPr>
            <p:cNvPr id="37" name="Picture 2" descr="The Wall Street Journal &amp; Breaking News, Business, Financial and Economic  News, World News and Video">
              <a:extLst>
                <a:ext uri="{FF2B5EF4-FFF2-40B4-BE49-F238E27FC236}">
                  <a16:creationId xmlns:a16="http://schemas.microsoft.com/office/drawing/2014/main" id="{468EF680-2022-2CB8-5599-C71DA732B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6324" y="5397164"/>
              <a:ext cx="611938" cy="453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FT – About Us">
              <a:extLst>
                <a:ext uri="{FF2B5EF4-FFF2-40B4-BE49-F238E27FC236}">
                  <a16:creationId xmlns:a16="http://schemas.microsoft.com/office/drawing/2014/main" id="{6A214D0F-4345-23AB-1A08-46D46346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7411" y="5307523"/>
              <a:ext cx="1270835" cy="717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92DDA2-BF7F-5676-3944-DCAB25782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5305" b="22953"/>
            <a:stretch/>
          </p:blipFill>
          <p:spPr>
            <a:xfrm>
              <a:off x="8812496" y="4433326"/>
              <a:ext cx="615660" cy="31855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B3F9605-75BE-6B32-95EE-BEF235EB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14926" y="5520870"/>
              <a:ext cx="939189" cy="326244"/>
            </a:xfrm>
            <a:prstGeom prst="rect">
              <a:avLst/>
            </a:prstGeom>
          </p:spPr>
        </p:pic>
      </p:grpSp>
      <p:pic>
        <p:nvPicPr>
          <p:cNvPr id="41" name="Picture 40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EA89BC9C-B38D-4A64-3F45-2336D57E6D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"/>
          <a:stretch>
            <a:fillRect/>
          </a:stretch>
        </p:blipFill>
        <p:spPr>
          <a:xfrm flipH="1">
            <a:off x="5157856" y="4076168"/>
            <a:ext cx="1134264" cy="1134264"/>
          </a:xfrm>
          <a:prstGeom prst="ellipse">
            <a:avLst/>
          </a:prstGeom>
        </p:spPr>
      </p:pic>
      <p:sp>
        <p:nvSpPr>
          <p:cNvPr id="42" name="Rounded Rectangle 28">
            <a:extLst>
              <a:ext uri="{FF2B5EF4-FFF2-40B4-BE49-F238E27FC236}">
                <a16:creationId xmlns:a16="http://schemas.microsoft.com/office/drawing/2014/main" id="{9372F05D-F471-82A6-5B66-8EC0157CDA32}"/>
              </a:ext>
            </a:extLst>
          </p:cNvPr>
          <p:cNvSpPr/>
          <p:nvPr userDrawn="1"/>
        </p:nvSpPr>
        <p:spPr>
          <a:xfrm>
            <a:off x="5085733" y="5321249"/>
            <a:ext cx="1267297" cy="397822"/>
          </a:xfrm>
          <a:prstGeom prst="roundRect">
            <a:avLst>
              <a:gd name="adj" fmla="val 69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Abdullah Al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DF762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Wazeer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DF7626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6E653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Head of Engineering</a:t>
            </a:r>
            <a:endParaRPr kumimoji="0" lang="en-OM" sz="900" b="1" i="0" u="none" strike="noStrike" kern="1200" cap="none" spc="0" normalizeH="0" baseline="0" noProof="0">
              <a:ln>
                <a:noFill/>
              </a:ln>
              <a:solidFill>
                <a:srgbClr val="6E653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pic>
        <p:nvPicPr>
          <p:cNvPr id="43" name="Picture 42" descr="A person with long hair wearing a black vest&#10;&#10;AI-generated content may be incorrect.">
            <a:extLst>
              <a:ext uri="{FF2B5EF4-FFF2-40B4-BE49-F238E27FC236}">
                <a16:creationId xmlns:a16="http://schemas.microsoft.com/office/drawing/2014/main" id="{7F9DF300-3395-27B9-B153-3D2942C233C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3269" y="4076167"/>
            <a:ext cx="1134264" cy="1163814"/>
          </a:xfrm>
          <a:prstGeom prst="ellipse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BBDE7B7-FFCD-5CBE-27DA-F6A5774E786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rcRect t="37386" b="39527"/>
          <a:stretch/>
        </p:blipFill>
        <p:spPr>
          <a:xfrm>
            <a:off x="8250276" y="6041717"/>
            <a:ext cx="1118539" cy="2582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2598CF5-A170-3B2D-6A45-172379A45FEC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9414630" y="6052625"/>
            <a:ext cx="898404" cy="23642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95FC8D2-99AF-55FA-16F6-516D8894A559}"/>
              </a:ext>
            </a:extLst>
          </p:cNvPr>
          <p:cNvSpPr txBox="1"/>
          <p:nvPr userDrawn="1"/>
        </p:nvSpPr>
        <p:spPr>
          <a:xfrm>
            <a:off x="415600" y="452969"/>
            <a:ext cx="11360800" cy="765598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GB" sz="3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Our team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52C5FB-34B7-1F72-45FC-5519500C1AE2}"/>
              </a:ext>
            </a:extLst>
          </p:cNvPr>
          <p:cNvSpPr txBox="1"/>
          <p:nvPr userDrawn="1"/>
        </p:nvSpPr>
        <p:spPr>
          <a:xfrm>
            <a:off x="415600" y="1238464"/>
            <a:ext cx="11360800" cy="3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800" dirty="0">
                <a:solidFill>
                  <a:srgbClr val="6E653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team of experts from a number of industries</a:t>
            </a:r>
          </a:p>
        </p:txBody>
      </p:sp>
    </p:spTree>
    <p:extLst>
      <p:ext uri="{BB962C8B-B14F-4D97-AF65-F5344CB8AC3E}">
        <p14:creationId xmlns:p14="http://schemas.microsoft.com/office/powerpoint/2010/main" val="277892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Cover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EEE05-87D0-50D5-D552-89A55CDA7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1" y="4505937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4EA1313-3480-D495-3AC2-1545F3CE2B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6884" y="5529067"/>
            <a:ext cx="2777067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r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236785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Cover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50394-0693-5DBF-E469-3D2B4F57E9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1" y="4505937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35226D6-F096-ED99-6A63-0BEF41E254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6884" y="5529067"/>
            <a:ext cx="2777067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r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2319584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;p4">
            <a:extLst>
              <a:ext uri="{FF2B5EF4-FFF2-40B4-BE49-F238E27FC236}">
                <a16:creationId xmlns:a16="http://schemas.microsoft.com/office/drawing/2014/main" id="{DC672CEB-274F-7E80-3F56-A325FDF19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EE4B6021-2963-4963-D4A0-438F2CD4D78E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5A64677D-CCDA-D9C2-6A6B-37310113AB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73D0AB-F462-E543-3FA2-ED1465DDF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23;p5">
            <a:extLst>
              <a:ext uri="{FF2B5EF4-FFF2-40B4-BE49-F238E27FC236}">
                <a16:creationId xmlns:a16="http://schemas.microsoft.com/office/drawing/2014/main" id="{EDA49374-54C5-954E-877E-A50D7B30B9BD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6" name="Google Shape;11;p2">
            <a:extLst>
              <a:ext uri="{FF2B5EF4-FFF2-40B4-BE49-F238E27FC236}">
                <a16:creationId xmlns:a16="http://schemas.microsoft.com/office/drawing/2014/main" id="{18BB9631-2A44-6736-64D3-1A38CE1E402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591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Cover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F88A11A-58F0-ED0F-55C1-FBB420D20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1" y="4505937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105AB-8366-DB57-6A5D-7AAE9B3219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6884" y="5529067"/>
            <a:ext cx="2777067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r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3086337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1;p14">
            <a:extLst>
              <a:ext uri="{FF2B5EF4-FFF2-40B4-BE49-F238E27FC236}">
                <a16:creationId xmlns:a16="http://schemas.microsoft.com/office/drawing/2014/main" id="{8035640F-43CF-D46F-DB54-894B9B7BDEB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2497" b="12489"/>
          <a:stretch/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12F20-8AC7-FEAB-31A3-A7C0D397DF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1307"/>
            <a:ext cx="5214740" cy="261463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6473965-3A52-2144-D0E5-2868A71301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5285" y="2965895"/>
            <a:ext cx="5796548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>
              <a:defRPr sz="36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Click to add presentation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DA0BB-FC59-7014-1F97-1FBB4732EC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5284" y="4495952"/>
            <a:ext cx="2716464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lvl1pPr algn="l">
              <a:defRPr sz="1400">
                <a:solidFill>
                  <a:schemeClr val="lt1"/>
                </a:solidFill>
                <a:latin typeface="Poppins Medium" panose="00000600000000000000" pitchFamily="2" charset="0"/>
              </a:defRPr>
            </a:lvl1pPr>
          </a:lstStyle>
          <a:p>
            <a:r>
              <a:rPr lang="en-US" dirty="0"/>
              <a:t>[Insert date: Month – YY]</a:t>
            </a:r>
          </a:p>
        </p:txBody>
      </p:sp>
    </p:spTree>
    <p:extLst>
      <p:ext uri="{BB962C8B-B14F-4D97-AF65-F5344CB8AC3E}">
        <p14:creationId xmlns:p14="http://schemas.microsoft.com/office/powerpoint/2010/main" val="3447698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Content Tab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2C41EBDA-838D-3BDD-D879-EE7D0FFF8B7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54051" y="2559607"/>
            <a:ext cx="8489949" cy="36972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F10CBE0-CD32-792E-1C75-C623B9820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03B17-B12F-54B7-0DE4-DE61C1F0899D}"/>
              </a:ext>
            </a:extLst>
          </p:cNvPr>
          <p:cNvSpPr txBox="1"/>
          <p:nvPr userDrawn="1"/>
        </p:nvSpPr>
        <p:spPr>
          <a:xfrm>
            <a:off x="654051" y="684462"/>
            <a:ext cx="8490400" cy="108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wrap="square" lIns="48000" tIns="48000" rIns="48000" bIns="48000" rtlCol="0" anchor="ctr">
            <a:noAutofit/>
          </a:bodyPr>
          <a:lstStyle/>
          <a:p>
            <a:r>
              <a:rPr lang="en-GB" sz="4800" b="1" dirty="0">
                <a:solidFill>
                  <a:schemeClr val="tx1"/>
                </a:solidFill>
                <a:latin typeface="Poppins SemiBold" panose="00000700000000000000" pitchFamily="2" charset="0"/>
              </a:rPr>
              <a:t>Contents</a:t>
            </a:r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6991E0B2-3E3B-D846-C64F-44E23341F9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526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Section divider _pic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1205603-3F12-B3E5-48BB-1FCF2121C0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" name="Google Shape;30;p7">
            <a:extLst>
              <a:ext uri="{FF2B5EF4-FFF2-40B4-BE49-F238E27FC236}">
                <a16:creationId xmlns:a16="http://schemas.microsoft.com/office/drawing/2014/main" id="{74796038-2A2B-396B-0908-C0A2714F81F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74632E-3E2A-1C4B-D6BD-2B98AB27B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0E94D446-3BFA-CEB1-9EAC-D6D01B3813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115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Section divider _ pic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09FF124-0C0B-F8D3-5527-ABE3241C9F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" name="Google Shape;30;p7">
            <a:extLst>
              <a:ext uri="{FF2B5EF4-FFF2-40B4-BE49-F238E27FC236}">
                <a16:creationId xmlns:a16="http://schemas.microsoft.com/office/drawing/2014/main" id="{B8823FE8-4001-8D77-F141-38BA58EFBF6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EBA1BD-70D5-49FE-29D3-34DA94234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9C94E32C-BBFB-034F-306D-32967AB3DB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228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whit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E392B541-2B5F-C8BD-2341-AE83712D01C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E8FB7F-42D6-B665-F902-947CC36CA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5239D012-A8D5-5AE6-4ED0-C760432C82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762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green">
    <p:bg>
      <p:bgPr>
        <a:solidFill>
          <a:schemeClr val="bg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48FAA0B-632F-4F64-D6E5-E58D3564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F4507F1F-7F49-75AB-0EC6-F590F8CC79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6931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orange">
    <p:bg>
      <p:bgPr>
        <a:solidFill>
          <a:schemeClr val="accen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9F697-DEA8-4416-F529-1D8FFDB69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5C569C11-2364-91F5-5D5A-26B59D1F5C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989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Section divider _ black">
    <p:bg>
      <p:bgPr>
        <a:solidFill>
          <a:schemeClr val="tx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3754085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426873ED-3D97-7CEC-C63E-9548724748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53667" y="4354285"/>
            <a:ext cx="8490400" cy="1737715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subtitle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43850-F2DA-256C-8157-94BE02F07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323E0CE4-7F4C-CB1C-747A-583C7A97B9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31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257608F7-AEC4-EC34-F409-2C13BC4B9C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431EF-FD46-68C8-C03A-C2E6F0862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66D531B3-B24B-4D73-C1DF-E95401592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9C51FA17-5F69-6436-9950-E1EBDAA91C9A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921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column lef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5A64677D-CCDA-D9C2-6A6B-37310113AB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73D0AB-F462-E543-3FA2-ED1465DDF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BABCB12B-2416-A9C9-F01B-0395772EB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5B37AB27-2A4F-A421-A556-A8D51AB2923C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34E969E5-FC19-0AFC-D1D3-3318213100F9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82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le and column righ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8047D881-440B-BF84-A5E1-10651F8B73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2887A-1AB5-7032-2D65-747DA9D28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0195814B-9E4C-EE67-ADE8-299048900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11360800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9" name="Google Shape;23;p5">
            <a:extLst>
              <a:ext uri="{FF2B5EF4-FFF2-40B4-BE49-F238E27FC236}">
                <a16:creationId xmlns:a16="http://schemas.microsoft.com/office/drawing/2014/main" id="{78BC6BE6-C7F3-A335-D0FD-63FB698C720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819DF60A-BFA1-3B22-27E2-2BF9C23B6DE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11360800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47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lef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49D14505-08A9-4C38-A459-EDB0DB7725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4FB95B2-4545-06E1-9350-60A9683BA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4" name="Google Shape;17;p4">
            <a:extLst>
              <a:ext uri="{FF2B5EF4-FFF2-40B4-BE49-F238E27FC236}">
                <a16:creationId xmlns:a16="http://schemas.microsoft.com/office/drawing/2014/main" id="{918666F9-13FD-0B34-26F2-A5BE48463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5508681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5" name="Google Shape;23;p5">
            <a:extLst>
              <a:ext uri="{FF2B5EF4-FFF2-40B4-BE49-F238E27FC236}">
                <a16:creationId xmlns:a16="http://schemas.microsoft.com/office/drawing/2014/main" id="{FACFB135-0C94-52E5-8C2D-664ED3468F89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47B51F7A-8A4F-006D-7EDF-A6106D980EBF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5508681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291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righ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;p1">
            <a:extLst>
              <a:ext uri="{FF2B5EF4-FFF2-40B4-BE49-F238E27FC236}">
                <a16:creationId xmlns:a16="http://schemas.microsoft.com/office/drawing/2014/main" id="{2552A5AE-BD94-21DD-FD64-58C154AEAB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FA5940-7D3D-C574-BCB6-F07AB399F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2" name="Google Shape;17;p4">
            <a:extLst>
              <a:ext uri="{FF2B5EF4-FFF2-40B4-BE49-F238E27FC236}">
                <a16:creationId xmlns:a16="http://schemas.microsoft.com/office/drawing/2014/main" id="{4A926F67-8CD9-A173-7DE3-0203E4FE8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718" y="459393"/>
            <a:ext cx="5508682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9" name="Google Shape;23;p5">
            <a:extLst>
              <a:ext uri="{FF2B5EF4-FFF2-40B4-BE49-F238E27FC236}">
                <a16:creationId xmlns:a16="http://schemas.microsoft.com/office/drawing/2014/main" id="{761B6CCA-9D1F-409A-E0C2-F18922BA86C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87EE524B-3C82-60FE-88D1-61701E13AF4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6267718" y="1238464"/>
            <a:ext cx="5508682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709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with picture_righ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B5913C-9C24-3B53-C7C2-BDB177CC31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7723" y="0"/>
            <a:ext cx="5923853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AAED55EC-9B0B-EF1E-C2A1-2C2D063C95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B96B9F0-3125-D6B2-DA80-B031D242C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3" name="Google Shape;17;p4">
            <a:extLst>
              <a:ext uri="{FF2B5EF4-FFF2-40B4-BE49-F238E27FC236}">
                <a16:creationId xmlns:a16="http://schemas.microsoft.com/office/drawing/2014/main" id="{DCAB8A94-7C31-1234-D17E-8D63741B9E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59393"/>
            <a:ext cx="5508681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4" name="Google Shape;23;p5">
            <a:extLst>
              <a:ext uri="{FF2B5EF4-FFF2-40B4-BE49-F238E27FC236}">
                <a16:creationId xmlns:a16="http://schemas.microsoft.com/office/drawing/2014/main" id="{375DD2CD-291D-9BC7-C929-270343B6F76B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560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lvl="0" indent="-243411"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78355" lvl="1" indent="-234945" defTabSz="119800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721766" lvl="2" indent="-24341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3A2DA8BE-BE9B-5BA7-9BCE-E2E28BD9F98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5600" y="1238464"/>
            <a:ext cx="5508681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190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half page with picture_lef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06357631-086B-7978-96C4-344832947C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924283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0AE5F4A6-F4F9-71CD-6A2A-166FC6E477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448764"/>
            <a:ext cx="731600" cy="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693496-2BD0-5EDE-24B8-D969A79D4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433" y="216610"/>
            <a:ext cx="4114800" cy="236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10" name="Google Shape;17;p4">
            <a:extLst>
              <a:ext uri="{FF2B5EF4-FFF2-40B4-BE49-F238E27FC236}">
                <a16:creationId xmlns:a16="http://schemas.microsoft.com/office/drawing/2014/main" id="{C20EF3FF-1E9B-9DBB-5714-536E3E500D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718" y="459393"/>
            <a:ext cx="5508682" cy="7636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11" name="Google Shape;23;p5">
            <a:extLst>
              <a:ext uri="{FF2B5EF4-FFF2-40B4-BE49-F238E27FC236}">
                <a16:creationId xmlns:a16="http://schemas.microsoft.com/office/drawing/2014/main" id="{0D475C41-89D0-3D93-6EB2-EF7BC4FE5060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67720" y="1748367"/>
            <a:ext cx="5508681" cy="4638107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rmAutofit/>
          </a:bodyPr>
          <a:lstStyle>
            <a:lvl1pPr marL="243411" marR="0" lvl="0" indent="-243411" algn="l" rtl="0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1pPr>
            <a:lvl2pPr marL="478355" marR="0" lvl="1" indent="-234945" algn="l" defTabSz="119800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lang="en-GB"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2pPr>
            <a:lvl3pPr marL="721766" marR="0" lvl="2" indent="-243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tabLst>
                <a:tab pos="721766" algn="l"/>
              </a:tabLst>
              <a:defRPr sz="1200" b="0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  <a:sym typeface="Arial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r>
              <a:rPr lang="en-GB" dirty="0"/>
              <a:t>Click to add text</a:t>
            </a:r>
          </a:p>
          <a:p>
            <a:pPr lvl="1"/>
            <a:r>
              <a:rPr lang="en-GB" dirty="0"/>
              <a:t>Click to add text</a:t>
            </a:r>
          </a:p>
          <a:p>
            <a:pPr lvl="2"/>
            <a:r>
              <a:rPr lang="en-GB" dirty="0"/>
              <a:t>Click to add text</a:t>
            </a:r>
            <a:endParaRPr dirty="0"/>
          </a:p>
        </p:txBody>
      </p:sp>
      <p:sp>
        <p:nvSpPr>
          <p:cNvPr id="12" name="Google Shape;11;p2">
            <a:extLst>
              <a:ext uri="{FF2B5EF4-FFF2-40B4-BE49-F238E27FC236}">
                <a16:creationId xmlns:a16="http://schemas.microsoft.com/office/drawing/2014/main" id="{76704371-9931-2211-87E0-58D1D8141B88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6267718" y="1238464"/>
            <a:ext cx="5508682" cy="302288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8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0" userDrawn="1">
          <p15:clr>
            <a:srgbClr val="FBAE40"/>
          </p15:clr>
        </p15:guide>
        <p15:guide id="2" pos="7439" userDrawn="1">
          <p15:clr>
            <a:srgbClr val="FBAE40"/>
          </p15:clr>
        </p15:guide>
        <p15:guide id="3" pos="241" userDrawn="1">
          <p15:clr>
            <a:srgbClr val="FBAE40"/>
          </p15:clr>
        </p15:guide>
        <p15:guide id="4" orient="horz" pos="110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55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337F98F8-EA5D-9A55-2DE5-C6F8EB302F33}"/>
              </a:ext>
            </a:extLst>
          </p:cNvPr>
          <p:cNvPicPr preferRelativeResize="0"/>
          <p:nvPr userDrawn="1"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704" r:id="rId2"/>
    <p:sldLayoutId id="2147483694" r:id="rId3"/>
    <p:sldLayoutId id="2147483695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17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15">
            <a:extLst>
              <a:ext uri="{FF2B5EF4-FFF2-40B4-BE49-F238E27FC236}">
                <a16:creationId xmlns:a16="http://schemas.microsoft.com/office/drawing/2014/main" id="{337F98F8-EA5D-9A55-2DE5-C6F8EB302F33}"/>
              </a:ext>
            </a:extLst>
          </p:cNvPr>
          <p:cNvPicPr preferRelativeResize="0"/>
          <p:nvPr userDrawn="1"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4808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87" r:id="rId2"/>
    <p:sldLayoutId id="2147483688" r:id="rId3"/>
    <p:sldLayoutId id="2147483689" r:id="rId4"/>
    <p:sldLayoutId id="2147483691" r:id="rId5"/>
    <p:sldLayoutId id="2147483693" r:id="rId6"/>
    <p:sldLayoutId id="2147483716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DD569-0D32-29DC-BA70-7137B22744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56585" y="475764"/>
            <a:ext cx="5214740" cy="26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79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  <p:sldLayoutId id="2147483692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04;p40">
            <a:extLst>
              <a:ext uri="{FF2B5EF4-FFF2-40B4-BE49-F238E27FC236}">
                <a16:creationId xmlns:a16="http://schemas.microsoft.com/office/drawing/2014/main" id="{C59DCB73-E0D0-C9EC-95E9-8FE86177B39C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28390" t="24465" r="49970" b="19969"/>
          <a:stretch/>
        </p:blipFill>
        <p:spPr>
          <a:xfrm>
            <a:off x="9579234" y="148901"/>
            <a:ext cx="2612767" cy="67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38;p34">
            <a:extLst>
              <a:ext uri="{FF2B5EF4-FFF2-40B4-BE49-F238E27FC236}">
                <a16:creationId xmlns:a16="http://schemas.microsoft.com/office/drawing/2014/main" id="{2CB322A9-6F6F-0FD6-8F82-9DF7DE0DE848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1224001" y="0"/>
            <a:ext cx="888268" cy="564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0905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4" r:id="rId3"/>
    <p:sldLayoutId id="2147483678" r:id="rId4"/>
    <p:sldLayoutId id="2147483666" r:id="rId5"/>
    <p:sldLayoutId id="2147483668" r:id="rId6"/>
    <p:sldLayoutId id="2147483669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Poppins SemiBold" pitchFamily="2" charset="77"/>
          <a:ea typeface="Poppins SemiBold" pitchFamily="2" charset="77"/>
          <a:cs typeface="Poppins SemiBold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281" userDrawn="1">
          <p15:clr>
            <a:srgbClr val="F26B43"/>
          </p15:clr>
        </p15:guide>
        <p15:guide id="4" orient="horz" pos="285" userDrawn="1">
          <p15:clr>
            <a:srgbClr val="F26B43"/>
          </p15:clr>
        </p15:guide>
        <p15:guide id="5" orient="horz" pos="40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3B96DD-126D-ADC8-30F3-79B26468B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/>
              <a:t>Transforming Carbon Data into Verified NFT Credits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CE6D33A-9BAF-03EB-8AA0-1C810E34335F}"/>
              </a:ext>
            </a:extLst>
          </p:cNvPr>
          <p:cNvSpPr txBox="1">
            <a:spLocks/>
          </p:cNvSpPr>
          <p:nvPr/>
        </p:nvSpPr>
        <p:spPr>
          <a:xfrm>
            <a:off x="641350" y="3852746"/>
            <a:ext cx="8185533" cy="4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36000" tIns="36000" rIns="36000" bIns="3600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600" b="0" i="0" u="none" strike="noStrike" cap="none">
                <a:solidFill>
                  <a:schemeClr val="lt1"/>
                </a:solidFill>
                <a:latin typeface="Poppins Medium" panose="00000600000000000000" pitchFamily="2" charset="0"/>
                <a:ea typeface="Poppins" pitchFamily="2" charset="77"/>
                <a:cs typeface="Poppins" pitchFamily="2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dirty="0"/>
              <a:t>DMRV-NFT</a:t>
            </a:r>
          </a:p>
        </p:txBody>
      </p:sp>
    </p:spTree>
    <p:extLst>
      <p:ext uri="{BB962C8B-B14F-4D97-AF65-F5344CB8AC3E}">
        <p14:creationId xmlns:p14="http://schemas.microsoft.com/office/powerpoint/2010/main" val="383452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CACC-178F-C86B-FFA7-BE2193FF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Shukran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03539-E38E-6CB6-9D21-D1297D604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3B060-E3A1-951F-A153-51B69E4BB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E1A7F-23F8-EA1B-ABA4-45DC94106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435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F5E4252-4B03-A110-4E7F-1EB5D00195AF}"/>
              </a:ext>
            </a:extLst>
          </p:cNvPr>
          <p:cNvSpPr txBox="1"/>
          <p:nvPr/>
        </p:nvSpPr>
        <p:spPr>
          <a:xfrm>
            <a:off x="758283" y="634728"/>
            <a:ext cx="3824869" cy="50359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spcAft>
                <a:spcPts val="400"/>
              </a:spcAft>
              <a:buClr>
                <a:schemeClr val="accent1"/>
              </a:buClr>
            </a:pPr>
            <a:r>
              <a:rPr lang="en-GB" sz="2400" b="1" dirty="0">
                <a:solidFill>
                  <a:srgbClr val="535454"/>
                </a:solidFill>
                <a:latin typeface="Barlow Bold"/>
                <a:sym typeface="Barlow Bold"/>
              </a:rPr>
              <a:t>Platform</a:t>
            </a:r>
            <a:r>
              <a:rPr lang="en-GB" sz="2800" b="1" dirty="0">
                <a:solidFill>
                  <a:srgbClr val="535454"/>
                </a:solidFill>
                <a:latin typeface="Barlow Bold"/>
                <a:sym typeface="Barlow Bold"/>
              </a:rPr>
              <a:t> </a:t>
            </a:r>
            <a:r>
              <a:rPr lang="en-GB" sz="2400" b="1" dirty="0">
                <a:solidFill>
                  <a:srgbClr val="535454"/>
                </a:solidFill>
                <a:latin typeface="Barlow Bold"/>
              </a:rPr>
              <a:t>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D7BFD-8E90-4902-05C7-A675875E6F7C}"/>
              </a:ext>
            </a:extLst>
          </p:cNvPr>
          <p:cNvSpPr txBox="1"/>
          <p:nvPr/>
        </p:nvSpPr>
        <p:spPr>
          <a:xfrm>
            <a:off x="758283" y="1274809"/>
            <a:ext cx="9199756" cy="62670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spcAft>
                <a:spcPts val="400"/>
              </a:spcAft>
              <a:buClr>
                <a:schemeClr val="accent1"/>
              </a:buClr>
            </a:pPr>
            <a:r>
              <a:rPr lang="en-GB" sz="1800" dirty="0">
                <a:solidFill>
                  <a:schemeClr val="tx1"/>
                </a:solidFill>
                <a:latin typeface="Barlow Medium"/>
                <a:sym typeface="Barlow Medium"/>
              </a:rPr>
              <a:t>The DMRV platform transforms carbon removal data into tradeable, verified carbon credit NFTs through a registry-first, verification-driven approach that ensures:</a:t>
            </a:r>
            <a:endParaRPr lang="en-US" sz="1800" dirty="0" err="1">
              <a:solidFill>
                <a:schemeClr val="tx1"/>
              </a:solidFill>
              <a:latin typeface="Barlow Medium"/>
              <a:sym typeface="Barlow Medium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72A7C2-1D76-4B8B-6113-3826ABE26309}"/>
              </a:ext>
            </a:extLst>
          </p:cNvPr>
          <p:cNvGrpSpPr/>
          <p:nvPr/>
        </p:nvGrpSpPr>
        <p:grpSpPr>
          <a:xfrm>
            <a:off x="680226" y="2444779"/>
            <a:ext cx="2466479" cy="3778493"/>
            <a:chOff x="758283" y="2444779"/>
            <a:chExt cx="2466479" cy="3778493"/>
          </a:xfrm>
        </p:grpSpPr>
        <p:sp>
          <p:nvSpPr>
            <p:cNvPr id="14" name="Graphic 13">
              <a:extLst>
                <a:ext uri="{FF2B5EF4-FFF2-40B4-BE49-F238E27FC236}">
                  <a16:creationId xmlns:a16="http://schemas.microsoft.com/office/drawing/2014/main" id="{8484A640-9645-CBAC-D5B8-D8309E1822D8}"/>
                </a:ext>
              </a:extLst>
            </p:cNvPr>
            <p:cNvSpPr/>
            <p:nvPr/>
          </p:nvSpPr>
          <p:spPr>
            <a:xfrm>
              <a:off x="758283" y="2444779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955704-60BD-6F98-519B-98FE47F25822}"/>
                </a:ext>
              </a:extLst>
            </p:cNvPr>
            <p:cNvGrpSpPr/>
            <p:nvPr/>
          </p:nvGrpSpPr>
          <p:grpSpPr>
            <a:xfrm>
              <a:off x="2718573" y="2444779"/>
              <a:ext cx="506188" cy="506188"/>
              <a:chOff x="4795520" y="2414538"/>
              <a:chExt cx="944880" cy="944880"/>
            </a:xfrm>
          </p:grpSpPr>
          <p:sp>
            <p:nvSpPr>
              <p:cNvPr id="16" name="Rectangle: Rounded Corners 25">
                <a:extLst>
                  <a:ext uri="{FF2B5EF4-FFF2-40B4-BE49-F238E27FC236}">
                    <a16:creationId xmlns:a16="http://schemas.microsoft.com/office/drawing/2014/main" id="{C7FE2350-D297-2B2F-70B8-B0D8AD4AD2CC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Graphic 8">
                <a:extLst>
                  <a:ext uri="{FF2B5EF4-FFF2-40B4-BE49-F238E27FC236}">
                    <a16:creationId xmlns:a16="http://schemas.microsoft.com/office/drawing/2014/main" id="{098339E3-72C3-FCAF-7081-1C77DB3F6E44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9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9FE496-AEBD-E593-376C-1CA4453C3C8B}"/>
                </a:ext>
              </a:extLst>
            </p:cNvPr>
            <p:cNvSpPr txBox="1"/>
            <p:nvPr/>
          </p:nvSpPr>
          <p:spPr>
            <a:xfrm>
              <a:off x="778726" y="2698317"/>
              <a:ext cx="1804427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171450" indent="-171450" algn="ctr" rtl="1">
                <a:spcAft>
                  <a:spcPts val="4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GB" sz="1800" b="1" dirty="0">
                  <a:solidFill>
                    <a:schemeClr val="bg1"/>
                  </a:solidFill>
                </a:rPr>
                <a:t>Integrity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5D4384-626B-8FA0-65FC-7B840AFDE6D1}"/>
                </a:ext>
              </a:extLst>
            </p:cNvPr>
            <p:cNvSpPr txBox="1"/>
            <p:nvPr/>
          </p:nvSpPr>
          <p:spPr>
            <a:xfrm>
              <a:off x="1059532" y="4083878"/>
              <a:ext cx="1863979" cy="130380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Cryptographic </a:t>
              </a:r>
              <a:r>
                <a:rPr lang="en-GB" sz="2000" dirty="0">
                  <a:solidFill>
                    <a:schemeClr val="tx2"/>
                  </a:solidFill>
                  <a:latin typeface="Barlow Medium"/>
                  <a:sym typeface="Barlow Medium"/>
                </a:rPr>
                <a:t>hashing</a:t>
              </a: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 ensures data immutability</a:t>
              </a:r>
              <a:endParaRPr lang="en-US" sz="2000" dirty="0" err="1">
                <a:solidFill>
                  <a:schemeClr val="tx2"/>
                </a:solidFill>
                <a:latin typeface="Barlow Medium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B587AA-756B-FABE-EEBA-C84187B7FFC3}"/>
              </a:ext>
            </a:extLst>
          </p:cNvPr>
          <p:cNvGrpSpPr/>
          <p:nvPr/>
        </p:nvGrpSpPr>
        <p:grpSpPr>
          <a:xfrm>
            <a:off x="3458095" y="2444779"/>
            <a:ext cx="2466479" cy="3778493"/>
            <a:chOff x="3542271" y="2500223"/>
            <a:chExt cx="2466479" cy="3778493"/>
          </a:xfrm>
        </p:grpSpPr>
        <p:sp>
          <p:nvSpPr>
            <p:cNvPr id="20" name="Graphic 13">
              <a:extLst>
                <a:ext uri="{FF2B5EF4-FFF2-40B4-BE49-F238E27FC236}">
                  <a16:creationId xmlns:a16="http://schemas.microsoft.com/office/drawing/2014/main" id="{36E78ADE-2434-A134-246D-1F0F2B427BCC}"/>
                </a:ext>
              </a:extLst>
            </p:cNvPr>
            <p:cNvSpPr/>
            <p:nvPr/>
          </p:nvSpPr>
          <p:spPr>
            <a:xfrm>
              <a:off x="3542271" y="2500223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E8D489-4B20-C4E8-A4FB-879EF579B964}"/>
                </a:ext>
              </a:extLst>
            </p:cNvPr>
            <p:cNvGrpSpPr/>
            <p:nvPr/>
          </p:nvGrpSpPr>
          <p:grpSpPr>
            <a:xfrm>
              <a:off x="5502561" y="2500223"/>
              <a:ext cx="506188" cy="506188"/>
              <a:chOff x="4795520" y="2414538"/>
              <a:chExt cx="944880" cy="944880"/>
            </a:xfrm>
          </p:grpSpPr>
          <p:sp>
            <p:nvSpPr>
              <p:cNvPr id="22" name="Rectangle: Rounded Corners 25">
                <a:extLst>
                  <a:ext uri="{FF2B5EF4-FFF2-40B4-BE49-F238E27FC236}">
                    <a16:creationId xmlns:a16="http://schemas.microsoft.com/office/drawing/2014/main" id="{878BD118-467E-E5C7-2302-11F45D4ECB58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Graphic 8">
                <a:extLst>
                  <a:ext uri="{FF2B5EF4-FFF2-40B4-BE49-F238E27FC236}">
                    <a16:creationId xmlns:a16="http://schemas.microsoft.com/office/drawing/2014/main" id="{269C3C1C-3D39-6248-F31B-324EE5D3BAF3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9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E1E0AB-BAAD-E209-83F5-E3416D950956}"/>
                </a:ext>
              </a:extLst>
            </p:cNvPr>
            <p:cNvSpPr txBox="1"/>
            <p:nvPr/>
          </p:nvSpPr>
          <p:spPr>
            <a:xfrm>
              <a:off x="3650560" y="2776116"/>
              <a:ext cx="1641153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1800" b="1" dirty="0">
                  <a:solidFill>
                    <a:schemeClr val="bg1"/>
                  </a:solidFill>
                </a:rPr>
                <a:t>Transparency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8AE660-E37C-9939-42B1-73EEC8B889CF}"/>
                </a:ext>
              </a:extLst>
            </p:cNvPr>
            <p:cNvSpPr txBox="1"/>
            <p:nvPr/>
          </p:nvSpPr>
          <p:spPr>
            <a:xfrm>
              <a:off x="3780198" y="4139322"/>
              <a:ext cx="1863979" cy="93467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rtl="1">
                <a:spcAft>
                  <a:spcPts val="400"/>
                </a:spcAft>
                <a:buClr>
                  <a:schemeClr val="accent1"/>
                </a:buClr>
                <a:defRPr sz="2000">
                  <a:solidFill>
                    <a:schemeClr val="tx2"/>
                  </a:solidFill>
                  <a:latin typeface="Barlow Medium"/>
                </a:defRPr>
              </a:lvl1pPr>
            </a:lstStyle>
            <a:p>
              <a:r>
                <a:rPr lang="en-GB" dirty="0"/>
                <a:t>All steps auditable and verifiable</a:t>
              </a:r>
              <a:endParaRPr lang="en-US" dirty="0" err="1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427150-7F47-CA57-FDC8-2F411C8EC137}"/>
              </a:ext>
            </a:extLst>
          </p:cNvPr>
          <p:cNvGrpSpPr/>
          <p:nvPr/>
        </p:nvGrpSpPr>
        <p:grpSpPr>
          <a:xfrm>
            <a:off x="6235964" y="2444779"/>
            <a:ext cx="2466479" cy="3778493"/>
            <a:chOff x="6199613" y="2444779"/>
            <a:chExt cx="2466479" cy="3778493"/>
          </a:xfrm>
        </p:grpSpPr>
        <p:sp>
          <p:nvSpPr>
            <p:cNvPr id="26" name="Graphic 13">
              <a:extLst>
                <a:ext uri="{FF2B5EF4-FFF2-40B4-BE49-F238E27FC236}">
                  <a16:creationId xmlns:a16="http://schemas.microsoft.com/office/drawing/2014/main" id="{3A03F220-CD36-7A62-89E2-CB23B33811A1}"/>
                </a:ext>
              </a:extLst>
            </p:cNvPr>
            <p:cNvSpPr/>
            <p:nvPr/>
          </p:nvSpPr>
          <p:spPr>
            <a:xfrm>
              <a:off x="6199613" y="2444779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2B94CC-3FC9-E835-868E-6A2BB7FC0FB7}"/>
                </a:ext>
              </a:extLst>
            </p:cNvPr>
            <p:cNvGrpSpPr/>
            <p:nvPr/>
          </p:nvGrpSpPr>
          <p:grpSpPr>
            <a:xfrm>
              <a:off x="8159903" y="2444779"/>
              <a:ext cx="506188" cy="506188"/>
              <a:chOff x="4795520" y="2414538"/>
              <a:chExt cx="944880" cy="944880"/>
            </a:xfrm>
          </p:grpSpPr>
          <p:sp>
            <p:nvSpPr>
              <p:cNvPr id="28" name="Rectangle: Rounded Corners 25">
                <a:extLst>
                  <a:ext uri="{FF2B5EF4-FFF2-40B4-BE49-F238E27FC236}">
                    <a16:creationId xmlns:a16="http://schemas.microsoft.com/office/drawing/2014/main" id="{03685ADD-834D-AC77-D2F2-6E0515616B19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Graphic 8">
                <a:extLst>
                  <a:ext uri="{FF2B5EF4-FFF2-40B4-BE49-F238E27FC236}">
                    <a16:creationId xmlns:a16="http://schemas.microsoft.com/office/drawing/2014/main" id="{E038245D-074C-116F-F4A4-C118E91900C5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8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501C6-2B7C-DDDD-2924-3B6DA7538F95}"/>
                </a:ext>
              </a:extLst>
            </p:cNvPr>
            <p:cNvSpPr txBox="1"/>
            <p:nvPr/>
          </p:nvSpPr>
          <p:spPr>
            <a:xfrm>
              <a:off x="6379104" y="2715510"/>
              <a:ext cx="1589890" cy="36002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1800" b="1" dirty="0">
                  <a:solidFill>
                    <a:schemeClr val="bg1"/>
                  </a:solidFill>
                </a:rPr>
                <a:t>Compliance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6AADA3-238A-7773-371D-0D00745B9209}"/>
                </a:ext>
              </a:extLst>
            </p:cNvPr>
            <p:cNvSpPr txBox="1"/>
            <p:nvPr/>
          </p:nvSpPr>
          <p:spPr>
            <a:xfrm>
              <a:off x="6434549" y="3954753"/>
              <a:ext cx="2018075" cy="130380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Registry requirements met before issuance</a:t>
              </a:r>
              <a:endParaRPr lang="en-US" sz="2000" dirty="0" err="1">
                <a:solidFill>
                  <a:schemeClr val="tx2"/>
                </a:solidFill>
                <a:latin typeface="Barlow Medium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2628D2-3A07-BCCB-256C-9A7639F48A68}"/>
              </a:ext>
            </a:extLst>
          </p:cNvPr>
          <p:cNvGrpSpPr/>
          <p:nvPr/>
        </p:nvGrpSpPr>
        <p:grpSpPr>
          <a:xfrm>
            <a:off x="9013834" y="2444779"/>
            <a:ext cx="2466479" cy="3778493"/>
            <a:chOff x="9091891" y="2444779"/>
            <a:chExt cx="2466479" cy="3778493"/>
          </a:xfrm>
        </p:grpSpPr>
        <p:sp>
          <p:nvSpPr>
            <p:cNvPr id="32" name="Graphic 13">
              <a:extLst>
                <a:ext uri="{FF2B5EF4-FFF2-40B4-BE49-F238E27FC236}">
                  <a16:creationId xmlns:a16="http://schemas.microsoft.com/office/drawing/2014/main" id="{61713CF6-D7C5-8AC2-DF9D-5F67A9852892}"/>
                </a:ext>
              </a:extLst>
            </p:cNvPr>
            <p:cNvSpPr/>
            <p:nvPr/>
          </p:nvSpPr>
          <p:spPr>
            <a:xfrm>
              <a:off x="9091891" y="2444779"/>
              <a:ext cx="2466479" cy="3778493"/>
            </a:xfrm>
            <a:custGeom>
              <a:avLst/>
              <a:gdLst>
                <a:gd name="connsiteX0" fmla="*/ 2386242 w 2386241"/>
                <a:gd name="connsiteY0" fmla="*/ 874577 h 3778493"/>
                <a:gd name="connsiteX1" fmla="*/ 2386242 w 2386241"/>
                <a:gd name="connsiteY1" fmla="*/ 3468956 h 3778493"/>
                <a:gd name="connsiteX2" fmla="*/ 2076704 w 2386241"/>
                <a:gd name="connsiteY2" fmla="*/ 3778494 h 3778493"/>
                <a:gd name="connsiteX3" fmla="*/ 308871 w 2386241"/>
                <a:gd name="connsiteY3" fmla="*/ 3778494 h 3778493"/>
                <a:gd name="connsiteX4" fmla="*/ 0 w 2386241"/>
                <a:gd name="connsiteY4" fmla="*/ 3468956 h 3778493"/>
                <a:gd name="connsiteX5" fmla="*/ 0 w 2386241"/>
                <a:gd name="connsiteY5" fmla="*/ 309538 h 3778493"/>
                <a:gd name="connsiteX6" fmla="*/ 309538 w 2386241"/>
                <a:gd name="connsiteY6" fmla="*/ 0 h 3778493"/>
                <a:gd name="connsiteX7" fmla="*/ 1519003 w 2386241"/>
                <a:gd name="connsiteY7" fmla="*/ 0 h 3778493"/>
                <a:gd name="connsiteX8" fmla="*/ 1753824 w 2386241"/>
                <a:gd name="connsiteY8" fmla="*/ 234822 h 3778493"/>
                <a:gd name="connsiteX9" fmla="*/ 1753824 w 2386241"/>
                <a:gd name="connsiteY9" fmla="*/ 404267 h 3778493"/>
                <a:gd name="connsiteX10" fmla="*/ 1988646 w 2386241"/>
                <a:gd name="connsiteY10" fmla="*/ 639088 h 3778493"/>
                <a:gd name="connsiteX11" fmla="*/ 2151420 w 2386241"/>
                <a:gd name="connsiteY11" fmla="*/ 639088 h 3778493"/>
                <a:gd name="connsiteX12" fmla="*/ 2386242 w 2386241"/>
                <a:gd name="connsiteY12" fmla="*/ 874577 h 37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6241" h="3778493">
                  <a:moveTo>
                    <a:pt x="2386242" y="874577"/>
                  </a:moveTo>
                  <a:lnTo>
                    <a:pt x="2386242" y="3468956"/>
                  </a:lnTo>
                  <a:cubicBezTo>
                    <a:pt x="2386242" y="3639735"/>
                    <a:pt x="2247484" y="3778494"/>
                    <a:pt x="2076704" y="3778494"/>
                  </a:cubicBezTo>
                  <a:lnTo>
                    <a:pt x="308871" y="3778494"/>
                  </a:lnTo>
                  <a:cubicBezTo>
                    <a:pt x="138758" y="3778494"/>
                    <a:pt x="0" y="3639735"/>
                    <a:pt x="0" y="3468956"/>
                  </a:cubicBezTo>
                  <a:lnTo>
                    <a:pt x="0" y="309538"/>
                  </a:lnTo>
                  <a:cubicBezTo>
                    <a:pt x="0" y="138758"/>
                    <a:pt x="138758" y="0"/>
                    <a:pt x="309538" y="0"/>
                  </a:cubicBezTo>
                  <a:lnTo>
                    <a:pt x="1519003" y="0"/>
                  </a:lnTo>
                  <a:cubicBezTo>
                    <a:pt x="1649089" y="0"/>
                    <a:pt x="1753824" y="105403"/>
                    <a:pt x="1753824" y="234822"/>
                  </a:cubicBezTo>
                  <a:lnTo>
                    <a:pt x="1753824" y="404267"/>
                  </a:lnTo>
                  <a:cubicBezTo>
                    <a:pt x="1753824" y="534353"/>
                    <a:pt x="1859227" y="639088"/>
                    <a:pt x="1988646" y="639088"/>
                  </a:cubicBezTo>
                  <a:lnTo>
                    <a:pt x="2151420" y="639088"/>
                  </a:lnTo>
                  <a:cubicBezTo>
                    <a:pt x="2280839" y="639088"/>
                    <a:pt x="2386242" y="744491"/>
                    <a:pt x="2386242" y="87457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66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id-ID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CD3AEC-508E-8D7D-F0ED-A89BDD44937A}"/>
                </a:ext>
              </a:extLst>
            </p:cNvPr>
            <p:cNvGrpSpPr/>
            <p:nvPr/>
          </p:nvGrpSpPr>
          <p:grpSpPr>
            <a:xfrm>
              <a:off x="11052181" y="2444779"/>
              <a:ext cx="506188" cy="506188"/>
              <a:chOff x="4795520" y="2414538"/>
              <a:chExt cx="944880" cy="944880"/>
            </a:xfrm>
          </p:grpSpPr>
          <p:sp>
            <p:nvSpPr>
              <p:cNvPr id="34" name="Rectangle: Rounded Corners 25">
                <a:extLst>
                  <a:ext uri="{FF2B5EF4-FFF2-40B4-BE49-F238E27FC236}">
                    <a16:creationId xmlns:a16="http://schemas.microsoft.com/office/drawing/2014/main" id="{9B8BF045-2DDF-9E13-EF65-48F55D9A5550}"/>
                  </a:ext>
                </a:extLst>
              </p:cNvPr>
              <p:cNvSpPr/>
              <p:nvPr/>
            </p:nvSpPr>
            <p:spPr>
              <a:xfrm>
                <a:off x="4795520" y="2414538"/>
                <a:ext cx="944880" cy="944880"/>
              </a:xfrm>
              <a:prstGeom prst="roundRect">
                <a:avLst>
                  <a:gd name="adj" fmla="val 3185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Graphic 8">
                <a:extLst>
                  <a:ext uri="{FF2B5EF4-FFF2-40B4-BE49-F238E27FC236}">
                    <a16:creationId xmlns:a16="http://schemas.microsoft.com/office/drawing/2014/main" id="{786F4C66-ECC6-622A-A4C8-DE7EA00AE550}"/>
                  </a:ext>
                </a:extLst>
              </p:cNvPr>
              <p:cNvSpPr/>
              <p:nvPr/>
            </p:nvSpPr>
            <p:spPr>
              <a:xfrm rot="18900000">
                <a:off x="5008816" y="2624356"/>
                <a:ext cx="518288" cy="525244"/>
              </a:xfrm>
              <a:custGeom>
                <a:avLst/>
                <a:gdLst>
                  <a:gd name="connsiteX0" fmla="*/ 488652 w 641489"/>
                  <a:gd name="connsiteY0" fmla="*/ 284150 h 650100"/>
                  <a:gd name="connsiteX1" fmla="*/ 273387 w 641489"/>
                  <a:gd name="connsiteY1" fmla="*/ 58122 h 650100"/>
                  <a:gd name="connsiteX2" fmla="*/ 329355 w 641489"/>
                  <a:gd name="connsiteY2" fmla="*/ 0 h 650100"/>
                  <a:gd name="connsiteX3" fmla="*/ 641490 w 641489"/>
                  <a:gd name="connsiteY3" fmla="*/ 325050 h 650100"/>
                  <a:gd name="connsiteX4" fmla="*/ 329355 w 641489"/>
                  <a:gd name="connsiteY4" fmla="*/ 650100 h 650100"/>
                  <a:gd name="connsiteX5" fmla="*/ 273387 w 641489"/>
                  <a:gd name="connsiteY5" fmla="*/ 591979 h 650100"/>
                  <a:gd name="connsiteX6" fmla="*/ 488652 w 641489"/>
                  <a:gd name="connsiteY6" fmla="*/ 365951 h 650100"/>
                  <a:gd name="connsiteX7" fmla="*/ 0 w 641489"/>
                  <a:gd name="connsiteY7" fmla="*/ 365951 h 650100"/>
                  <a:gd name="connsiteX8" fmla="*/ 0 w 641489"/>
                  <a:gd name="connsiteY8" fmla="*/ 284150 h 650100"/>
                  <a:gd name="connsiteX9" fmla="*/ 488652 w 641489"/>
                  <a:gd name="connsiteY9" fmla="*/ 284150 h 6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1489" h="650100">
                    <a:moveTo>
                      <a:pt x="488652" y="284150"/>
                    </a:moveTo>
                    <a:lnTo>
                      <a:pt x="273387" y="58122"/>
                    </a:lnTo>
                    <a:lnTo>
                      <a:pt x="329355" y="0"/>
                    </a:lnTo>
                    <a:lnTo>
                      <a:pt x="641490" y="325050"/>
                    </a:lnTo>
                    <a:lnTo>
                      <a:pt x="329355" y="650100"/>
                    </a:lnTo>
                    <a:lnTo>
                      <a:pt x="273387" y="591979"/>
                    </a:lnTo>
                    <a:lnTo>
                      <a:pt x="488652" y="365951"/>
                    </a:lnTo>
                    <a:lnTo>
                      <a:pt x="0" y="365951"/>
                    </a:lnTo>
                    <a:lnTo>
                      <a:pt x="0" y="284150"/>
                    </a:lnTo>
                    <a:lnTo>
                      <a:pt x="488652" y="284150"/>
                    </a:lnTo>
                    <a:close/>
                  </a:path>
                </a:pathLst>
              </a:custGeom>
              <a:solidFill>
                <a:schemeClr val="bg1"/>
              </a:solidFill>
              <a:ln w="21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DAD79B-4E66-0895-EBD8-BD226FE21B92}"/>
                </a:ext>
              </a:extLst>
            </p:cNvPr>
            <p:cNvSpPr txBox="1"/>
            <p:nvPr/>
          </p:nvSpPr>
          <p:spPr>
            <a:xfrm>
              <a:off x="9288966" y="2703382"/>
              <a:ext cx="1583473" cy="36002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1800" b="1" dirty="0">
                  <a:solidFill>
                    <a:schemeClr val="bg1"/>
                  </a:solidFill>
                </a:rPr>
                <a:t>Trust</a:t>
              </a:r>
              <a:endPara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FC9608-ACE7-5F28-CD75-4235D1FF5101}"/>
                </a:ext>
              </a:extLst>
            </p:cNvPr>
            <p:cNvSpPr txBox="1"/>
            <p:nvPr/>
          </p:nvSpPr>
          <p:spPr>
            <a:xfrm>
              <a:off x="9288966" y="3954753"/>
              <a:ext cx="1863979" cy="99603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rtl="1">
                <a:spcAft>
                  <a:spcPts val="400"/>
                </a:spcAft>
                <a:buClr>
                  <a:schemeClr val="accent1"/>
                </a:buClr>
              </a:pPr>
              <a:r>
                <a:rPr lang="en-GB" sz="2000" dirty="0">
                  <a:solidFill>
                    <a:schemeClr val="tx2"/>
                  </a:solidFill>
                  <a:latin typeface="Barlow Medium"/>
                </a:rPr>
                <a:t>Independent verification at every stage</a:t>
              </a:r>
              <a:endParaRPr lang="en-US" sz="2000" dirty="0" err="1">
                <a:solidFill>
                  <a:schemeClr val="tx2"/>
                </a:solidFill>
                <a:latin typeface="Barlow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95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Process flow diagram"/>
          <p:cNvSpPr txBox="1"/>
          <p:nvPr/>
        </p:nvSpPr>
        <p:spPr>
          <a:xfrm>
            <a:off x="-3116" y="550880"/>
            <a:ext cx="12192000" cy="7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High-Level Process Flow</a:t>
            </a:r>
          </a:p>
          <a:p>
            <a:pPr algn="ctr"/>
            <a:endParaRPr sz="2300" dirty="0">
              <a:solidFill>
                <a:schemeClr val="tx1"/>
              </a:solidFill>
            </a:endParaRPr>
          </a:p>
        </p:txBody>
      </p:sp>
      <p:sp>
        <p:nvSpPr>
          <p:cNvPr id="2040" name="Shape"/>
          <p:cNvSpPr/>
          <p:nvPr/>
        </p:nvSpPr>
        <p:spPr>
          <a:xfrm>
            <a:off x="607004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6" y="0"/>
                </a:moveTo>
                <a:lnTo>
                  <a:pt x="20724" y="0"/>
                </a:lnTo>
                <a:cubicBezTo>
                  <a:pt x="20850" y="0"/>
                  <a:pt x="20945" y="0"/>
                  <a:pt x="21025" y="3"/>
                </a:cubicBezTo>
                <a:cubicBezTo>
                  <a:pt x="21105" y="7"/>
                  <a:pt x="21171" y="13"/>
                  <a:pt x="21238" y="27"/>
                </a:cubicBezTo>
                <a:cubicBezTo>
                  <a:pt x="21312" y="43"/>
                  <a:pt x="21379" y="70"/>
                  <a:pt x="21433" y="103"/>
                </a:cubicBezTo>
                <a:cubicBezTo>
                  <a:pt x="21487" y="137"/>
                  <a:pt x="21530" y="178"/>
                  <a:pt x="21557" y="224"/>
                </a:cubicBezTo>
                <a:cubicBezTo>
                  <a:pt x="21579" y="266"/>
                  <a:pt x="21589" y="307"/>
                  <a:pt x="21595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5" y="21243"/>
                </a:cubicBezTo>
                <a:cubicBezTo>
                  <a:pt x="21589" y="21293"/>
                  <a:pt x="21579" y="21334"/>
                  <a:pt x="21557" y="21376"/>
                </a:cubicBezTo>
                <a:cubicBezTo>
                  <a:pt x="21530" y="21422"/>
                  <a:pt x="21487" y="21463"/>
                  <a:pt x="21433" y="21497"/>
                </a:cubicBezTo>
                <a:cubicBezTo>
                  <a:pt x="21379" y="21530"/>
                  <a:pt x="21312" y="21557"/>
                  <a:pt x="21238" y="21573"/>
                </a:cubicBezTo>
                <a:cubicBezTo>
                  <a:pt x="21171" y="21587"/>
                  <a:pt x="21105" y="21593"/>
                  <a:pt x="21024" y="21597"/>
                </a:cubicBezTo>
                <a:cubicBezTo>
                  <a:pt x="20944" y="21600"/>
                  <a:pt x="20848" y="21600"/>
                  <a:pt x="20720" y="21600"/>
                </a:cubicBezTo>
                <a:lnTo>
                  <a:pt x="876" y="21600"/>
                </a:lnTo>
                <a:cubicBezTo>
                  <a:pt x="750" y="21600"/>
                  <a:pt x="655" y="21600"/>
                  <a:pt x="575" y="21597"/>
                </a:cubicBezTo>
                <a:cubicBezTo>
                  <a:pt x="495" y="21593"/>
                  <a:pt x="429" y="21587"/>
                  <a:pt x="362" y="21573"/>
                </a:cubicBezTo>
                <a:cubicBezTo>
                  <a:pt x="288" y="21557"/>
                  <a:pt x="221" y="21530"/>
                  <a:pt x="167" y="21497"/>
                </a:cubicBezTo>
                <a:cubicBezTo>
                  <a:pt x="113" y="21463"/>
                  <a:pt x="70" y="21422"/>
                  <a:pt x="43" y="21376"/>
                </a:cubicBezTo>
                <a:cubicBezTo>
                  <a:pt x="21" y="21334"/>
                  <a:pt x="11" y="21293"/>
                  <a:pt x="5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5" y="357"/>
                </a:cubicBezTo>
                <a:cubicBezTo>
                  <a:pt x="11" y="307"/>
                  <a:pt x="21" y="266"/>
                  <a:pt x="43" y="224"/>
                </a:cubicBezTo>
                <a:cubicBezTo>
                  <a:pt x="70" y="178"/>
                  <a:pt x="113" y="137"/>
                  <a:pt x="167" y="103"/>
                </a:cubicBezTo>
                <a:cubicBezTo>
                  <a:pt x="221" y="70"/>
                  <a:pt x="288" y="43"/>
                  <a:pt x="362" y="27"/>
                </a:cubicBezTo>
                <a:cubicBezTo>
                  <a:pt x="429" y="13"/>
                  <a:pt x="495" y="7"/>
                  <a:pt x="576" y="3"/>
                </a:cubicBezTo>
                <a:cubicBezTo>
                  <a:pt x="656" y="0"/>
                  <a:pt x="752" y="0"/>
                  <a:pt x="880" y="0"/>
                </a:cubicBezTo>
                <a:lnTo>
                  <a:pt x="87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42" name="Shape"/>
          <p:cNvSpPr/>
          <p:nvPr/>
        </p:nvSpPr>
        <p:spPr>
          <a:xfrm>
            <a:off x="3449622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6" y="0"/>
                </a:moveTo>
                <a:lnTo>
                  <a:pt x="21164" y="0"/>
                </a:lnTo>
                <a:cubicBezTo>
                  <a:pt x="21227" y="0"/>
                  <a:pt x="21274" y="0"/>
                  <a:pt x="21314" y="3"/>
                </a:cubicBezTo>
                <a:cubicBezTo>
                  <a:pt x="21354" y="7"/>
                  <a:pt x="21386" y="13"/>
                  <a:pt x="21420" y="27"/>
                </a:cubicBezTo>
                <a:cubicBezTo>
                  <a:pt x="21457" y="43"/>
                  <a:pt x="21490" y="70"/>
                  <a:pt x="21517" y="103"/>
                </a:cubicBezTo>
                <a:cubicBezTo>
                  <a:pt x="21544" y="137"/>
                  <a:pt x="21565" y="178"/>
                  <a:pt x="21579" y="224"/>
                </a:cubicBezTo>
                <a:cubicBezTo>
                  <a:pt x="21589" y="266"/>
                  <a:pt x="21595" y="307"/>
                  <a:pt x="21597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7" y="21243"/>
                </a:cubicBezTo>
                <a:cubicBezTo>
                  <a:pt x="21595" y="21293"/>
                  <a:pt x="21589" y="21334"/>
                  <a:pt x="21579" y="21376"/>
                </a:cubicBezTo>
                <a:cubicBezTo>
                  <a:pt x="21565" y="21422"/>
                  <a:pt x="21544" y="21463"/>
                  <a:pt x="21517" y="21497"/>
                </a:cubicBezTo>
                <a:cubicBezTo>
                  <a:pt x="21490" y="21530"/>
                  <a:pt x="21457" y="21557"/>
                  <a:pt x="21420" y="21573"/>
                </a:cubicBezTo>
                <a:cubicBezTo>
                  <a:pt x="21386" y="21587"/>
                  <a:pt x="21354" y="21593"/>
                  <a:pt x="21313" y="21597"/>
                </a:cubicBezTo>
                <a:cubicBezTo>
                  <a:pt x="21273" y="21600"/>
                  <a:pt x="21226" y="21600"/>
                  <a:pt x="21162" y="21600"/>
                </a:cubicBezTo>
                <a:lnTo>
                  <a:pt x="436" y="21600"/>
                </a:lnTo>
                <a:cubicBezTo>
                  <a:pt x="373" y="21600"/>
                  <a:pt x="326" y="21600"/>
                  <a:pt x="286" y="21597"/>
                </a:cubicBezTo>
                <a:cubicBezTo>
                  <a:pt x="246" y="21593"/>
                  <a:pt x="214" y="21587"/>
                  <a:pt x="180" y="21573"/>
                </a:cubicBezTo>
                <a:cubicBezTo>
                  <a:pt x="143" y="21557"/>
                  <a:pt x="110" y="21530"/>
                  <a:pt x="83" y="21497"/>
                </a:cubicBezTo>
                <a:cubicBezTo>
                  <a:pt x="56" y="21463"/>
                  <a:pt x="35" y="21422"/>
                  <a:pt x="21" y="21376"/>
                </a:cubicBezTo>
                <a:cubicBezTo>
                  <a:pt x="11" y="21334"/>
                  <a:pt x="5" y="21293"/>
                  <a:pt x="3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3" y="357"/>
                </a:cubicBezTo>
                <a:cubicBezTo>
                  <a:pt x="5" y="307"/>
                  <a:pt x="11" y="266"/>
                  <a:pt x="21" y="224"/>
                </a:cubicBezTo>
                <a:cubicBezTo>
                  <a:pt x="35" y="178"/>
                  <a:pt x="56" y="137"/>
                  <a:pt x="83" y="103"/>
                </a:cubicBezTo>
                <a:cubicBezTo>
                  <a:pt x="110" y="70"/>
                  <a:pt x="143" y="43"/>
                  <a:pt x="180" y="27"/>
                </a:cubicBezTo>
                <a:cubicBezTo>
                  <a:pt x="214" y="13"/>
                  <a:pt x="246" y="7"/>
                  <a:pt x="287" y="3"/>
                </a:cubicBezTo>
                <a:cubicBezTo>
                  <a:pt x="327" y="0"/>
                  <a:pt x="374" y="0"/>
                  <a:pt x="438" y="0"/>
                </a:cubicBezTo>
                <a:lnTo>
                  <a:pt x="43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2012" name="Group 2011">
            <a:extLst>
              <a:ext uri="{FF2B5EF4-FFF2-40B4-BE49-F238E27FC236}">
                <a16:creationId xmlns:a16="http://schemas.microsoft.com/office/drawing/2014/main" id="{63CB153A-6DD4-F8C9-4FC1-77884906942C}"/>
              </a:ext>
            </a:extLst>
          </p:cNvPr>
          <p:cNvGrpSpPr/>
          <p:nvPr/>
        </p:nvGrpSpPr>
        <p:grpSpPr>
          <a:xfrm>
            <a:off x="607004" y="1697626"/>
            <a:ext cx="2700000" cy="482601"/>
            <a:chOff x="607004" y="1697626"/>
            <a:chExt cx="2700000" cy="482601"/>
          </a:xfrm>
        </p:grpSpPr>
        <p:sp>
          <p:nvSpPr>
            <p:cNvPr id="2041" name="Shape"/>
            <p:cNvSpPr/>
            <p:nvPr/>
          </p:nvSpPr>
          <p:spPr>
            <a:xfrm>
              <a:off x="607004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46" name="Placeholder"/>
            <p:cNvSpPr txBox="1"/>
            <p:nvPr/>
          </p:nvSpPr>
          <p:spPr>
            <a:xfrm>
              <a:off x="1208834" y="1790324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DATA SOURCES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13" name="Group 2012">
            <a:extLst>
              <a:ext uri="{FF2B5EF4-FFF2-40B4-BE49-F238E27FC236}">
                <a16:creationId xmlns:a16="http://schemas.microsoft.com/office/drawing/2014/main" id="{626E27D1-BB35-234B-D5F7-1EE251762DE5}"/>
              </a:ext>
            </a:extLst>
          </p:cNvPr>
          <p:cNvGrpSpPr/>
          <p:nvPr/>
        </p:nvGrpSpPr>
        <p:grpSpPr>
          <a:xfrm>
            <a:off x="3449622" y="1697626"/>
            <a:ext cx="2700000" cy="482601"/>
            <a:chOff x="3449622" y="1697626"/>
            <a:chExt cx="2700000" cy="482601"/>
          </a:xfrm>
        </p:grpSpPr>
        <p:sp>
          <p:nvSpPr>
            <p:cNvPr id="2043" name="Shape"/>
            <p:cNvSpPr/>
            <p:nvPr/>
          </p:nvSpPr>
          <p:spPr>
            <a:xfrm>
              <a:off x="3449622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7" y="0"/>
                  </a:moveTo>
                  <a:cubicBezTo>
                    <a:pt x="374" y="0"/>
                    <a:pt x="327" y="0"/>
                    <a:pt x="287" y="29"/>
                  </a:cubicBezTo>
                  <a:cubicBezTo>
                    <a:pt x="247" y="58"/>
                    <a:pt x="214" y="116"/>
                    <a:pt x="181" y="231"/>
                  </a:cubicBezTo>
                  <a:cubicBezTo>
                    <a:pt x="144" y="376"/>
                    <a:pt x="111" y="605"/>
                    <a:pt x="84" y="898"/>
                  </a:cubicBezTo>
                  <a:cubicBezTo>
                    <a:pt x="57" y="1190"/>
                    <a:pt x="36" y="1546"/>
                    <a:pt x="22" y="1945"/>
                  </a:cubicBezTo>
                  <a:cubicBezTo>
                    <a:pt x="11" y="2310"/>
                    <a:pt x="6" y="2664"/>
                    <a:pt x="3" y="3097"/>
                  </a:cubicBezTo>
                  <a:cubicBezTo>
                    <a:pt x="0" y="3530"/>
                    <a:pt x="0" y="4040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4056"/>
                    <a:pt x="21600" y="3539"/>
                    <a:pt x="21597" y="3103"/>
                  </a:cubicBezTo>
                  <a:cubicBezTo>
                    <a:pt x="21595" y="2666"/>
                    <a:pt x="21589" y="2310"/>
                    <a:pt x="21579" y="1945"/>
                  </a:cubicBezTo>
                  <a:cubicBezTo>
                    <a:pt x="21565" y="1546"/>
                    <a:pt x="21544" y="1190"/>
                    <a:pt x="21517" y="898"/>
                  </a:cubicBezTo>
                  <a:cubicBezTo>
                    <a:pt x="21490" y="605"/>
                    <a:pt x="21457" y="376"/>
                    <a:pt x="21420" y="231"/>
                  </a:cubicBezTo>
                  <a:cubicBezTo>
                    <a:pt x="21387" y="115"/>
                    <a:pt x="21354" y="58"/>
                    <a:pt x="21314" y="29"/>
                  </a:cubicBezTo>
                  <a:cubicBezTo>
                    <a:pt x="21274" y="0"/>
                    <a:pt x="21227" y="0"/>
                    <a:pt x="21164" y="0"/>
                  </a:cubicBezTo>
                  <a:lnTo>
                    <a:pt x="438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47" name="Placeholder"/>
            <p:cNvSpPr txBox="1"/>
            <p:nvPr/>
          </p:nvSpPr>
          <p:spPr>
            <a:xfrm>
              <a:off x="3636535" y="1792719"/>
              <a:ext cx="2326174" cy="2915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PLATFORM SERVICES</a:t>
              </a:r>
            </a:p>
          </p:txBody>
        </p:sp>
      </p:grpSp>
      <p:sp>
        <p:nvSpPr>
          <p:cNvPr id="2049" name="Line"/>
          <p:cNvSpPr/>
          <p:nvPr/>
        </p:nvSpPr>
        <p:spPr>
          <a:xfrm>
            <a:off x="1888618" y="3063715"/>
            <a:ext cx="263971" cy="1"/>
          </a:xfrm>
          <a:prstGeom prst="line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52" name="Circle"/>
          <p:cNvSpPr/>
          <p:nvPr/>
        </p:nvSpPr>
        <p:spPr>
          <a:xfrm>
            <a:off x="1599738" y="2465067"/>
            <a:ext cx="919329" cy="91932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solidFill>
                  <a:srgbClr val="FFFFFF"/>
                </a:solidFill>
                <a:latin typeface=""/>
                <a:sym typeface="Helvetica Neue Medium"/>
              </a:rPr>
              <a:t>Sensors</a:t>
            </a:r>
          </a:p>
        </p:txBody>
      </p:sp>
      <p:sp>
        <p:nvSpPr>
          <p:cNvPr id="3" name="Circle">
            <a:extLst>
              <a:ext uri="{FF2B5EF4-FFF2-40B4-BE49-F238E27FC236}">
                <a16:creationId xmlns:a16="http://schemas.microsoft.com/office/drawing/2014/main" id="{18C4976A-A893-BD3D-5272-B1777063E087}"/>
              </a:ext>
            </a:extLst>
          </p:cNvPr>
          <p:cNvSpPr/>
          <p:nvPr/>
        </p:nvSpPr>
        <p:spPr>
          <a:xfrm>
            <a:off x="1599738" y="3581356"/>
            <a:ext cx="919329" cy="91932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Labs</a:t>
            </a:r>
          </a:p>
        </p:txBody>
      </p:sp>
      <p:sp>
        <p:nvSpPr>
          <p:cNvPr id="4" name="Circle">
            <a:extLst>
              <a:ext uri="{FF2B5EF4-FFF2-40B4-BE49-F238E27FC236}">
                <a16:creationId xmlns:a16="http://schemas.microsoft.com/office/drawing/2014/main" id="{8141E952-02AC-C851-B128-6D3A637812BB}"/>
              </a:ext>
            </a:extLst>
          </p:cNvPr>
          <p:cNvSpPr/>
          <p:nvPr/>
        </p:nvSpPr>
        <p:spPr>
          <a:xfrm>
            <a:off x="1599738" y="4697644"/>
            <a:ext cx="919329" cy="91932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Satellite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4BF402-45DB-68B1-8649-70AD0052327C}"/>
              </a:ext>
            </a:extLst>
          </p:cNvPr>
          <p:cNvCxnSpPr>
            <a:cxnSpLocks/>
            <a:stCxn id="2066" idx="2"/>
            <a:endCxn id="5" idx="0"/>
          </p:cNvCxnSpPr>
          <p:nvPr/>
        </p:nvCxnSpPr>
        <p:spPr>
          <a:xfrm flipH="1">
            <a:off x="4669966" y="3511607"/>
            <a:ext cx="1" cy="546115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7C844A-6F9B-1C5B-6359-85785BB3A6BB}"/>
              </a:ext>
            </a:extLst>
          </p:cNvPr>
          <p:cNvCxnSpPr>
            <a:cxnSpLocks/>
            <a:stCxn id="2052" idx="6"/>
            <a:endCxn id="2066" idx="1"/>
          </p:cNvCxnSpPr>
          <p:nvPr/>
        </p:nvCxnSpPr>
        <p:spPr>
          <a:xfrm>
            <a:off x="2519067" y="2924732"/>
            <a:ext cx="1592900" cy="370875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6319A3-7976-A838-6F09-8091250CADA9}"/>
              </a:ext>
            </a:extLst>
          </p:cNvPr>
          <p:cNvCxnSpPr>
            <a:cxnSpLocks/>
            <a:stCxn id="3" idx="6"/>
            <a:endCxn id="2066" idx="1"/>
          </p:cNvCxnSpPr>
          <p:nvPr/>
        </p:nvCxnSpPr>
        <p:spPr>
          <a:xfrm flipV="1">
            <a:off x="2519067" y="3295607"/>
            <a:ext cx="1592900" cy="745414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22EB68-8CA8-792F-5A38-1CA9219D6896}"/>
              </a:ext>
            </a:extLst>
          </p:cNvPr>
          <p:cNvCxnSpPr>
            <a:cxnSpLocks/>
            <a:stCxn id="4" idx="6"/>
            <a:endCxn id="2066" idx="1"/>
          </p:cNvCxnSpPr>
          <p:nvPr/>
        </p:nvCxnSpPr>
        <p:spPr>
          <a:xfrm flipV="1">
            <a:off x="2519067" y="3295607"/>
            <a:ext cx="1592900" cy="1861702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A458AE-0714-2DE0-5AF1-FBC125DA889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669966" y="4489722"/>
            <a:ext cx="4706" cy="550018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</p:cxnSp>
      <p:sp>
        <p:nvSpPr>
          <p:cNvPr id="28" name="Placeholder">
            <a:extLst>
              <a:ext uri="{FF2B5EF4-FFF2-40B4-BE49-F238E27FC236}">
                <a16:creationId xmlns:a16="http://schemas.microsoft.com/office/drawing/2014/main" id="{E8864F06-5E96-C7AF-1D5A-06212E6D465B}"/>
              </a:ext>
            </a:extLst>
          </p:cNvPr>
          <p:cNvSpPr txBox="1"/>
          <p:nvPr/>
        </p:nvSpPr>
        <p:spPr>
          <a:xfrm>
            <a:off x="8906817" y="4350029"/>
            <a:ext cx="2326174" cy="291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/>
          <a:lstStyle>
            <a:lvl1pPr>
              <a:defRPr sz="2500" b="0">
                <a:solidFill>
                  <a:srgbClr val="F6F6F7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endParaRPr lang="en-GB" sz="1600" dirty="0"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08BC7B20-A76D-3200-CFFC-4A9DCE06A283}"/>
              </a:ext>
            </a:extLst>
          </p:cNvPr>
          <p:cNvSpPr/>
          <p:nvPr/>
        </p:nvSpPr>
        <p:spPr>
          <a:xfrm>
            <a:off x="6258171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6" y="0"/>
                </a:moveTo>
                <a:lnTo>
                  <a:pt x="20724" y="0"/>
                </a:lnTo>
                <a:cubicBezTo>
                  <a:pt x="20850" y="0"/>
                  <a:pt x="20945" y="0"/>
                  <a:pt x="21025" y="3"/>
                </a:cubicBezTo>
                <a:cubicBezTo>
                  <a:pt x="21105" y="7"/>
                  <a:pt x="21171" y="13"/>
                  <a:pt x="21238" y="27"/>
                </a:cubicBezTo>
                <a:cubicBezTo>
                  <a:pt x="21312" y="43"/>
                  <a:pt x="21379" y="70"/>
                  <a:pt x="21433" y="103"/>
                </a:cubicBezTo>
                <a:cubicBezTo>
                  <a:pt x="21487" y="137"/>
                  <a:pt x="21530" y="178"/>
                  <a:pt x="21557" y="224"/>
                </a:cubicBezTo>
                <a:cubicBezTo>
                  <a:pt x="21579" y="266"/>
                  <a:pt x="21589" y="307"/>
                  <a:pt x="21595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5" y="21243"/>
                </a:cubicBezTo>
                <a:cubicBezTo>
                  <a:pt x="21589" y="21293"/>
                  <a:pt x="21579" y="21334"/>
                  <a:pt x="21557" y="21376"/>
                </a:cubicBezTo>
                <a:cubicBezTo>
                  <a:pt x="21530" y="21422"/>
                  <a:pt x="21487" y="21463"/>
                  <a:pt x="21433" y="21497"/>
                </a:cubicBezTo>
                <a:cubicBezTo>
                  <a:pt x="21379" y="21530"/>
                  <a:pt x="21312" y="21557"/>
                  <a:pt x="21238" y="21573"/>
                </a:cubicBezTo>
                <a:cubicBezTo>
                  <a:pt x="21171" y="21587"/>
                  <a:pt x="21105" y="21593"/>
                  <a:pt x="21024" y="21597"/>
                </a:cubicBezTo>
                <a:cubicBezTo>
                  <a:pt x="20944" y="21600"/>
                  <a:pt x="20848" y="21600"/>
                  <a:pt x="20720" y="21600"/>
                </a:cubicBezTo>
                <a:lnTo>
                  <a:pt x="876" y="21600"/>
                </a:lnTo>
                <a:cubicBezTo>
                  <a:pt x="750" y="21600"/>
                  <a:pt x="655" y="21600"/>
                  <a:pt x="575" y="21597"/>
                </a:cubicBezTo>
                <a:cubicBezTo>
                  <a:pt x="495" y="21593"/>
                  <a:pt x="429" y="21587"/>
                  <a:pt x="362" y="21573"/>
                </a:cubicBezTo>
                <a:cubicBezTo>
                  <a:pt x="288" y="21557"/>
                  <a:pt x="221" y="21530"/>
                  <a:pt x="167" y="21497"/>
                </a:cubicBezTo>
                <a:cubicBezTo>
                  <a:pt x="113" y="21463"/>
                  <a:pt x="70" y="21422"/>
                  <a:pt x="43" y="21376"/>
                </a:cubicBezTo>
                <a:cubicBezTo>
                  <a:pt x="21" y="21334"/>
                  <a:pt x="11" y="21293"/>
                  <a:pt x="5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5" y="357"/>
                </a:cubicBezTo>
                <a:cubicBezTo>
                  <a:pt x="11" y="307"/>
                  <a:pt x="21" y="266"/>
                  <a:pt x="43" y="224"/>
                </a:cubicBezTo>
                <a:cubicBezTo>
                  <a:pt x="70" y="178"/>
                  <a:pt x="113" y="137"/>
                  <a:pt x="167" y="103"/>
                </a:cubicBezTo>
                <a:cubicBezTo>
                  <a:pt x="221" y="70"/>
                  <a:pt x="288" y="43"/>
                  <a:pt x="362" y="27"/>
                </a:cubicBezTo>
                <a:cubicBezTo>
                  <a:pt x="429" y="13"/>
                  <a:pt x="495" y="7"/>
                  <a:pt x="576" y="3"/>
                </a:cubicBezTo>
                <a:cubicBezTo>
                  <a:pt x="656" y="0"/>
                  <a:pt x="752" y="0"/>
                  <a:pt x="880" y="0"/>
                </a:cubicBezTo>
                <a:lnTo>
                  <a:pt x="87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2014" name="Group 2013">
            <a:extLst>
              <a:ext uri="{FF2B5EF4-FFF2-40B4-BE49-F238E27FC236}">
                <a16:creationId xmlns:a16="http://schemas.microsoft.com/office/drawing/2014/main" id="{A237DCF4-FE4D-5A3D-2C32-5FBC98DA85E9}"/>
              </a:ext>
            </a:extLst>
          </p:cNvPr>
          <p:cNvGrpSpPr/>
          <p:nvPr/>
        </p:nvGrpSpPr>
        <p:grpSpPr>
          <a:xfrm>
            <a:off x="6258172" y="1697626"/>
            <a:ext cx="2699999" cy="482601"/>
            <a:chOff x="6258172" y="1697626"/>
            <a:chExt cx="2699999" cy="482601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2E811FE9-683C-DE81-186B-AD04201A6C98}"/>
                </a:ext>
              </a:extLst>
            </p:cNvPr>
            <p:cNvSpPr/>
            <p:nvPr/>
          </p:nvSpPr>
          <p:spPr>
            <a:xfrm>
              <a:off x="6258172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sz="16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Placeholder">
              <a:extLst>
                <a:ext uri="{FF2B5EF4-FFF2-40B4-BE49-F238E27FC236}">
                  <a16:creationId xmlns:a16="http://schemas.microsoft.com/office/drawing/2014/main" id="{40E19595-41E2-DE78-EB46-064BC13E0A7A}"/>
                </a:ext>
              </a:extLst>
            </p:cNvPr>
            <p:cNvSpPr txBox="1"/>
            <p:nvPr/>
          </p:nvSpPr>
          <p:spPr>
            <a:xfrm>
              <a:off x="6860001" y="1782942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REGISTRY</a:t>
              </a:r>
            </a:p>
            <a:p>
              <a:pPr algn="ctr"/>
              <a:endParaRPr lang="en-GB" sz="1600" dirty="0"/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44" name="Shape"/>
          <p:cNvSpPr/>
          <p:nvPr/>
        </p:nvSpPr>
        <p:spPr>
          <a:xfrm>
            <a:off x="9066720" y="1704227"/>
            <a:ext cx="2700000" cy="42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6" y="0"/>
                </a:moveTo>
                <a:lnTo>
                  <a:pt x="20724" y="0"/>
                </a:lnTo>
                <a:cubicBezTo>
                  <a:pt x="20850" y="0"/>
                  <a:pt x="20945" y="0"/>
                  <a:pt x="21025" y="3"/>
                </a:cubicBezTo>
                <a:cubicBezTo>
                  <a:pt x="21105" y="7"/>
                  <a:pt x="21171" y="13"/>
                  <a:pt x="21238" y="27"/>
                </a:cubicBezTo>
                <a:cubicBezTo>
                  <a:pt x="21312" y="43"/>
                  <a:pt x="21379" y="70"/>
                  <a:pt x="21433" y="103"/>
                </a:cubicBezTo>
                <a:cubicBezTo>
                  <a:pt x="21487" y="137"/>
                  <a:pt x="21530" y="178"/>
                  <a:pt x="21557" y="224"/>
                </a:cubicBezTo>
                <a:cubicBezTo>
                  <a:pt x="21579" y="266"/>
                  <a:pt x="21589" y="307"/>
                  <a:pt x="21595" y="357"/>
                </a:cubicBezTo>
                <a:cubicBezTo>
                  <a:pt x="21600" y="407"/>
                  <a:pt x="21600" y="466"/>
                  <a:pt x="21600" y="545"/>
                </a:cubicBezTo>
                <a:lnTo>
                  <a:pt x="21600" y="21057"/>
                </a:lnTo>
                <a:cubicBezTo>
                  <a:pt x="21600" y="21135"/>
                  <a:pt x="21600" y="21194"/>
                  <a:pt x="21595" y="21243"/>
                </a:cubicBezTo>
                <a:cubicBezTo>
                  <a:pt x="21589" y="21293"/>
                  <a:pt x="21579" y="21334"/>
                  <a:pt x="21557" y="21376"/>
                </a:cubicBezTo>
                <a:cubicBezTo>
                  <a:pt x="21530" y="21422"/>
                  <a:pt x="21487" y="21463"/>
                  <a:pt x="21433" y="21497"/>
                </a:cubicBezTo>
                <a:cubicBezTo>
                  <a:pt x="21379" y="21530"/>
                  <a:pt x="21312" y="21557"/>
                  <a:pt x="21238" y="21573"/>
                </a:cubicBezTo>
                <a:cubicBezTo>
                  <a:pt x="21171" y="21587"/>
                  <a:pt x="21105" y="21593"/>
                  <a:pt x="21024" y="21597"/>
                </a:cubicBezTo>
                <a:cubicBezTo>
                  <a:pt x="20944" y="21600"/>
                  <a:pt x="20848" y="21600"/>
                  <a:pt x="20720" y="21600"/>
                </a:cubicBezTo>
                <a:lnTo>
                  <a:pt x="876" y="21600"/>
                </a:lnTo>
                <a:cubicBezTo>
                  <a:pt x="750" y="21600"/>
                  <a:pt x="655" y="21600"/>
                  <a:pt x="575" y="21597"/>
                </a:cubicBezTo>
                <a:cubicBezTo>
                  <a:pt x="495" y="21593"/>
                  <a:pt x="429" y="21587"/>
                  <a:pt x="362" y="21573"/>
                </a:cubicBezTo>
                <a:cubicBezTo>
                  <a:pt x="288" y="21557"/>
                  <a:pt x="221" y="21530"/>
                  <a:pt x="167" y="21497"/>
                </a:cubicBezTo>
                <a:cubicBezTo>
                  <a:pt x="113" y="21463"/>
                  <a:pt x="70" y="21422"/>
                  <a:pt x="43" y="21376"/>
                </a:cubicBezTo>
                <a:cubicBezTo>
                  <a:pt x="21" y="21334"/>
                  <a:pt x="11" y="21293"/>
                  <a:pt x="5" y="21243"/>
                </a:cubicBezTo>
                <a:cubicBezTo>
                  <a:pt x="0" y="21193"/>
                  <a:pt x="0" y="21134"/>
                  <a:pt x="0" y="21055"/>
                </a:cubicBezTo>
                <a:lnTo>
                  <a:pt x="0" y="543"/>
                </a:lnTo>
                <a:cubicBezTo>
                  <a:pt x="0" y="465"/>
                  <a:pt x="0" y="406"/>
                  <a:pt x="5" y="357"/>
                </a:cubicBezTo>
                <a:cubicBezTo>
                  <a:pt x="11" y="307"/>
                  <a:pt x="21" y="266"/>
                  <a:pt x="43" y="224"/>
                </a:cubicBezTo>
                <a:cubicBezTo>
                  <a:pt x="70" y="178"/>
                  <a:pt x="113" y="137"/>
                  <a:pt x="167" y="103"/>
                </a:cubicBezTo>
                <a:cubicBezTo>
                  <a:pt x="221" y="70"/>
                  <a:pt x="288" y="43"/>
                  <a:pt x="362" y="27"/>
                </a:cubicBezTo>
                <a:cubicBezTo>
                  <a:pt x="429" y="13"/>
                  <a:pt x="495" y="7"/>
                  <a:pt x="576" y="3"/>
                </a:cubicBezTo>
                <a:cubicBezTo>
                  <a:pt x="656" y="0"/>
                  <a:pt x="752" y="0"/>
                  <a:pt x="880" y="0"/>
                </a:cubicBezTo>
                <a:lnTo>
                  <a:pt x="876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2015" name="Group 2014">
            <a:extLst>
              <a:ext uri="{FF2B5EF4-FFF2-40B4-BE49-F238E27FC236}">
                <a16:creationId xmlns:a16="http://schemas.microsoft.com/office/drawing/2014/main" id="{FA1F0CFF-8D2B-F3FD-CE91-2A72E34ABC56}"/>
              </a:ext>
            </a:extLst>
          </p:cNvPr>
          <p:cNvGrpSpPr/>
          <p:nvPr/>
        </p:nvGrpSpPr>
        <p:grpSpPr>
          <a:xfrm>
            <a:off x="9066721" y="1697626"/>
            <a:ext cx="2699999" cy="482601"/>
            <a:chOff x="9066721" y="1697626"/>
            <a:chExt cx="2699999" cy="482601"/>
          </a:xfrm>
        </p:grpSpPr>
        <p:sp>
          <p:nvSpPr>
            <p:cNvPr id="2045" name="Shape"/>
            <p:cNvSpPr/>
            <p:nvPr/>
          </p:nvSpPr>
          <p:spPr>
            <a:xfrm>
              <a:off x="9066721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48" name="Placeholder"/>
            <p:cNvSpPr txBox="1"/>
            <p:nvPr/>
          </p:nvSpPr>
          <p:spPr>
            <a:xfrm>
              <a:off x="9699237" y="1782943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BLOCKCHAIN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ube 42">
            <a:extLst>
              <a:ext uri="{FF2B5EF4-FFF2-40B4-BE49-F238E27FC236}">
                <a16:creationId xmlns:a16="http://schemas.microsoft.com/office/drawing/2014/main" id="{6A245DE3-0004-624C-13B0-BAAC2ECF1DF8}"/>
              </a:ext>
            </a:extLst>
          </p:cNvPr>
          <p:cNvSpPr/>
          <p:nvPr/>
        </p:nvSpPr>
        <p:spPr>
          <a:xfrm>
            <a:off x="9738380" y="4326134"/>
            <a:ext cx="1352227" cy="1260000"/>
          </a:xfrm>
          <a:prstGeom prst="cube">
            <a:avLst/>
          </a:prstGeom>
          <a:solidFill>
            <a:schemeClr val="tx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NEAR</a:t>
            </a:r>
            <a:b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NFTs</a:t>
            </a:r>
            <a:endParaRPr lang="en-US" sz="9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0956DDF-CE30-621C-61AF-459CE5B1BECD}"/>
              </a:ext>
            </a:extLst>
          </p:cNvPr>
          <p:cNvCxnSpPr>
            <a:cxnSpLocks/>
          </p:cNvCxnSpPr>
          <p:nvPr/>
        </p:nvCxnSpPr>
        <p:spPr>
          <a:xfrm>
            <a:off x="10414493" y="3835059"/>
            <a:ext cx="0" cy="660729"/>
          </a:xfrm>
          <a:prstGeom prst="straightConnector1">
            <a:avLst/>
          </a:prstGeom>
          <a:ln w="25400">
            <a:solidFill>
              <a:srgbClr val="C6C4BF"/>
            </a:solidFill>
            <a:miter lim="400000"/>
            <a:tailEnd type="triangle"/>
          </a:ln>
        </p:spPr>
      </p:cxnSp>
      <p:sp>
        <p:nvSpPr>
          <p:cNvPr id="42" name="Cube 41">
            <a:extLst>
              <a:ext uri="{FF2B5EF4-FFF2-40B4-BE49-F238E27FC236}">
                <a16:creationId xmlns:a16="http://schemas.microsoft.com/office/drawing/2014/main" id="{2487A642-4E26-E9BC-7FFE-C592C282FA74}"/>
              </a:ext>
            </a:extLst>
          </p:cNvPr>
          <p:cNvSpPr/>
          <p:nvPr/>
        </p:nvSpPr>
        <p:spPr>
          <a:xfrm>
            <a:off x="9771293" y="2565856"/>
            <a:ext cx="1352227" cy="1260000"/>
          </a:xfrm>
          <a:prstGeom prst="cube">
            <a:avLst/>
          </a:prstGeom>
          <a:solidFill>
            <a:schemeClr val="tx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NEAR</a:t>
            </a:r>
            <a:b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NFTs</a:t>
            </a:r>
            <a:endParaRPr lang="en-US" sz="9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BD26FA6B-7B31-DD84-E3CD-413B04873826}"/>
              </a:ext>
            </a:extLst>
          </p:cNvPr>
          <p:cNvSpPr/>
          <p:nvPr/>
        </p:nvSpPr>
        <p:spPr>
          <a:xfrm>
            <a:off x="3920080" y="2430790"/>
            <a:ext cx="1778383" cy="3220460"/>
          </a:xfrm>
          <a:prstGeom prst="cube">
            <a:avLst>
              <a:gd name="adj" fmla="val 16088"/>
            </a:avLst>
          </a:prstGeom>
          <a:solidFill>
            <a:srgbClr val="B8CACA">
              <a:alpha val="36078"/>
            </a:srgbClr>
          </a:solidFill>
          <a:ln w="9525">
            <a:solidFill>
              <a:srgbClr val="F2F2F2">
                <a:alpha val="3294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66" name="Rounded Rectangle"/>
          <p:cNvSpPr/>
          <p:nvPr/>
        </p:nvSpPr>
        <p:spPr>
          <a:xfrm>
            <a:off x="4111967" y="3079607"/>
            <a:ext cx="1116000" cy="432000"/>
          </a:xfrm>
          <a:prstGeom prst="roundRect">
            <a:avLst>
              <a:gd name="adj" fmla="val 11338"/>
            </a:avLst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MRV Engine</a:t>
            </a: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2D355525-0479-05FF-C80D-EDBD7039DADA}"/>
              </a:ext>
            </a:extLst>
          </p:cNvPr>
          <p:cNvSpPr/>
          <p:nvPr/>
        </p:nvSpPr>
        <p:spPr>
          <a:xfrm>
            <a:off x="4111966" y="4057722"/>
            <a:ext cx="1116000" cy="432000"/>
          </a:xfrm>
          <a:prstGeom prst="roundRect">
            <a:avLst>
              <a:gd name="adj" fmla="val 11338"/>
            </a:avLst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Verification</a:t>
            </a:r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8B7EC9FD-AD58-108A-0263-6A83B6C43E88}"/>
              </a:ext>
            </a:extLst>
          </p:cNvPr>
          <p:cNvSpPr/>
          <p:nvPr/>
        </p:nvSpPr>
        <p:spPr>
          <a:xfrm>
            <a:off x="4116672" y="5039740"/>
            <a:ext cx="1116000" cy="432000"/>
          </a:xfrm>
          <a:prstGeom prst="roundRect">
            <a:avLst>
              <a:gd name="adj" fmla="val 11338"/>
            </a:avLst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200" dirty="0">
                <a:latin typeface=""/>
                <a:sym typeface="Helvetica Neue Medium"/>
              </a:rPr>
              <a:t>Hashing</a:t>
            </a:r>
          </a:p>
        </p:txBody>
      </p:sp>
      <p:sp>
        <p:nvSpPr>
          <p:cNvPr id="1993" name="Diamond 1992">
            <a:extLst>
              <a:ext uri="{FF2B5EF4-FFF2-40B4-BE49-F238E27FC236}">
                <a16:creationId xmlns:a16="http://schemas.microsoft.com/office/drawing/2014/main" id="{C8DA6DF5-625D-25FF-9EEF-24384C32F23E}"/>
              </a:ext>
            </a:extLst>
          </p:cNvPr>
          <p:cNvSpPr/>
          <p:nvPr/>
        </p:nvSpPr>
        <p:spPr>
          <a:xfrm>
            <a:off x="6653076" y="3063715"/>
            <a:ext cx="1987472" cy="1922348"/>
          </a:xfrm>
          <a:prstGeom prst="diamond">
            <a:avLst/>
          </a:prstGeom>
          <a:solidFill>
            <a:schemeClr val="tx2">
              <a:lumMod val="2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Puro/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ISO</a:t>
            </a:r>
          </a:p>
        </p:txBody>
      </p:sp>
      <p:cxnSp>
        <p:nvCxnSpPr>
          <p:cNvPr id="2000" name="Elbow Connector 1999">
            <a:extLst>
              <a:ext uri="{FF2B5EF4-FFF2-40B4-BE49-F238E27FC236}">
                <a16:creationId xmlns:a16="http://schemas.microsoft.com/office/drawing/2014/main" id="{7820E37B-E230-E9C8-4925-288B7914BBE6}"/>
              </a:ext>
            </a:extLst>
          </p:cNvPr>
          <p:cNvCxnSpPr>
            <a:cxnSpLocks/>
            <a:stCxn id="6" idx="2"/>
            <a:endCxn id="1993" idx="1"/>
          </p:cNvCxnSpPr>
          <p:nvPr/>
        </p:nvCxnSpPr>
        <p:spPr>
          <a:xfrm rot="5400000" flipH="1" flipV="1">
            <a:off x="4940448" y="3759113"/>
            <a:ext cx="1446851" cy="1978404"/>
          </a:xfrm>
          <a:prstGeom prst="bentConnector4">
            <a:avLst>
              <a:gd name="adj1" fmla="val -25912"/>
              <a:gd name="adj2" fmla="val 64102"/>
            </a:avLst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2006" name="Elbow Connector 2005">
            <a:extLst>
              <a:ext uri="{FF2B5EF4-FFF2-40B4-BE49-F238E27FC236}">
                <a16:creationId xmlns:a16="http://schemas.microsoft.com/office/drawing/2014/main" id="{9A4D4569-4C7B-3130-B36E-80995CAD1CDB}"/>
              </a:ext>
            </a:extLst>
          </p:cNvPr>
          <p:cNvCxnSpPr>
            <a:stCxn id="1993" idx="2"/>
            <a:endCxn id="43" idx="2"/>
          </p:cNvCxnSpPr>
          <p:nvPr/>
        </p:nvCxnSpPr>
        <p:spPr>
          <a:xfrm rot="16200000" flipH="1">
            <a:off x="8628811" y="4004064"/>
            <a:ext cx="127571" cy="2091568"/>
          </a:xfrm>
          <a:prstGeom prst="bentConnector2">
            <a:avLst/>
          </a:prstGeom>
          <a:ln w="25400">
            <a:solidFill>
              <a:srgbClr val="C6C4BF"/>
            </a:solidFill>
            <a:miter lim="400000"/>
            <a:headEnd type="oval" w="med" len="med"/>
            <a:tailEnd type="triangle" w="med" len="med"/>
          </a:ln>
        </p:spPr>
      </p:cxnSp>
      <p:cxnSp>
        <p:nvCxnSpPr>
          <p:cNvPr id="2009" name="Elbow Connector 2008">
            <a:extLst>
              <a:ext uri="{FF2B5EF4-FFF2-40B4-BE49-F238E27FC236}">
                <a16:creationId xmlns:a16="http://schemas.microsoft.com/office/drawing/2014/main" id="{555B102D-E72A-42E6-2A0A-BE2E7AF0B185}"/>
              </a:ext>
            </a:extLst>
          </p:cNvPr>
          <p:cNvCxnSpPr>
            <a:stCxn id="1993" idx="0"/>
          </p:cNvCxnSpPr>
          <p:nvPr/>
        </p:nvCxnSpPr>
        <p:spPr>
          <a:xfrm rot="16200000" flipH="1" flipV="1">
            <a:off x="6321443" y="1970238"/>
            <a:ext cx="231892" cy="2418846"/>
          </a:xfrm>
          <a:prstGeom prst="bentConnector4">
            <a:avLst>
              <a:gd name="adj1" fmla="val -98580"/>
              <a:gd name="adj2" fmla="val 70542"/>
            </a:avLst>
          </a:prstGeom>
          <a:ln w="25400">
            <a:solidFill>
              <a:srgbClr val="C6C4BF"/>
            </a:solidFill>
            <a:prstDash val="sysDash"/>
            <a:miter lim="400000"/>
            <a:headEnd type="oval" w="med" len="med"/>
            <a:tailEnd type="triangle" w="med" len="med"/>
          </a:ln>
        </p:spPr>
      </p:cxnSp>
      <p:sp>
        <p:nvSpPr>
          <p:cNvPr id="2010" name="TextBox 2009">
            <a:extLst>
              <a:ext uri="{FF2B5EF4-FFF2-40B4-BE49-F238E27FC236}">
                <a16:creationId xmlns:a16="http://schemas.microsoft.com/office/drawing/2014/main" id="{39D33C59-4B99-D89B-5157-07288BF47649}"/>
              </a:ext>
            </a:extLst>
          </p:cNvPr>
          <p:cNvSpPr txBox="1"/>
          <p:nvPr/>
        </p:nvSpPr>
        <p:spPr>
          <a:xfrm>
            <a:off x="6403036" y="2706131"/>
            <a:ext cx="786811" cy="246207"/>
          </a:xfrm>
          <a:prstGeom prst="rect">
            <a:avLst/>
          </a:prstGeom>
          <a:solidFill>
            <a:schemeClr val="bg2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>
              <a:spcAft>
                <a:spcPts val="400"/>
              </a:spcAft>
              <a:buClr>
                <a:schemeClr val="accent1"/>
              </a:buClr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Rejected</a:t>
            </a:r>
          </a:p>
        </p:txBody>
      </p:sp>
      <p:sp>
        <p:nvSpPr>
          <p:cNvPr id="2011" name="TextBox 2010">
            <a:extLst>
              <a:ext uri="{FF2B5EF4-FFF2-40B4-BE49-F238E27FC236}">
                <a16:creationId xmlns:a16="http://schemas.microsoft.com/office/drawing/2014/main" id="{53E6ABA8-833A-CF28-2908-A9DE39EA2B95}"/>
              </a:ext>
            </a:extLst>
          </p:cNvPr>
          <p:cNvSpPr txBox="1"/>
          <p:nvPr/>
        </p:nvSpPr>
        <p:spPr>
          <a:xfrm>
            <a:off x="7986871" y="4992664"/>
            <a:ext cx="786811" cy="246207"/>
          </a:xfrm>
          <a:prstGeom prst="rect">
            <a:avLst/>
          </a:prstGeom>
          <a:solidFill>
            <a:schemeClr val="bg2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>
              <a:spcAft>
                <a:spcPts val="400"/>
              </a:spcAft>
              <a:buClr>
                <a:schemeClr val="accent1"/>
              </a:buClr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Approved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"/>
          <p:cNvSpPr/>
          <p:nvPr/>
        </p:nvSpPr>
        <p:spPr>
          <a:xfrm>
            <a:off x="6030823" y="1483351"/>
            <a:ext cx="1366384" cy="193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47" y="0"/>
                </a:moveTo>
                <a:lnTo>
                  <a:pt x="0" y="21582"/>
                </a:lnTo>
                <a:lnTo>
                  <a:pt x="21600" y="6312"/>
                </a:lnTo>
                <a:cubicBezTo>
                  <a:pt x="18649" y="4198"/>
                  <a:pt x="15102" y="2546"/>
                  <a:pt x="11190" y="1461"/>
                </a:cubicBezTo>
                <a:cubicBezTo>
                  <a:pt x="7641" y="478"/>
                  <a:pt x="3859" y="-18"/>
                  <a:pt x="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88" name="Shape"/>
          <p:cNvSpPr/>
          <p:nvPr/>
        </p:nvSpPr>
        <p:spPr>
          <a:xfrm>
            <a:off x="6038592" y="2041191"/>
            <a:ext cx="1918906" cy="1364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63"/>
                </a:moveTo>
                <a:lnTo>
                  <a:pt x="15240" y="0"/>
                </a:lnTo>
                <a:cubicBezTo>
                  <a:pt x="17214" y="2786"/>
                  <a:pt x="18790" y="6080"/>
                  <a:pt x="19879" y="9703"/>
                </a:cubicBezTo>
                <a:cubicBezTo>
                  <a:pt x="21011" y="13468"/>
                  <a:pt x="21596" y="17513"/>
                  <a:pt x="21600" y="21600"/>
                </a:cubicBezTo>
                <a:lnTo>
                  <a:pt x="0" y="2156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89" name="Shape"/>
          <p:cNvSpPr/>
          <p:nvPr/>
        </p:nvSpPr>
        <p:spPr>
          <a:xfrm>
            <a:off x="6039894" y="3402584"/>
            <a:ext cx="1918476" cy="1363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0" y="0"/>
                </a:moveTo>
                <a:lnTo>
                  <a:pt x="21597" y="0"/>
                </a:lnTo>
                <a:cubicBezTo>
                  <a:pt x="21600" y="3872"/>
                  <a:pt x="21078" y="7709"/>
                  <a:pt x="20060" y="11306"/>
                </a:cubicBezTo>
                <a:cubicBezTo>
                  <a:pt x="18967" y="15164"/>
                  <a:pt x="17325" y="18668"/>
                  <a:pt x="15235" y="216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0" name="Shape"/>
          <p:cNvSpPr/>
          <p:nvPr/>
        </p:nvSpPr>
        <p:spPr>
          <a:xfrm>
            <a:off x="6036611" y="3395303"/>
            <a:ext cx="1363994" cy="1930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extrusionOk="0">
                <a:moveTo>
                  <a:pt x="9" y="0"/>
                </a:moveTo>
                <a:lnTo>
                  <a:pt x="21600" y="15278"/>
                </a:lnTo>
                <a:cubicBezTo>
                  <a:pt x="18702" y="17329"/>
                  <a:pt x="15248" y="18945"/>
                  <a:pt x="11445" y="20030"/>
                </a:cubicBezTo>
                <a:cubicBezTo>
                  <a:pt x="7809" y="21068"/>
                  <a:pt x="3922" y="21600"/>
                  <a:pt x="0" y="21597"/>
                </a:cubicBezTo>
                <a:lnTo>
                  <a:pt x="9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1" name="Shape"/>
          <p:cNvSpPr/>
          <p:nvPr/>
        </p:nvSpPr>
        <p:spPr>
          <a:xfrm>
            <a:off x="4680113" y="3399032"/>
            <a:ext cx="1361511" cy="1925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3" extrusionOk="0">
                <a:moveTo>
                  <a:pt x="21555" y="0"/>
                </a:moveTo>
                <a:lnTo>
                  <a:pt x="0" y="15282"/>
                </a:lnTo>
                <a:cubicBezTo>
                  <a:pt x="2776" y="17268"/>
                  <a:pt x="6082" y="18847"/>
                  <a:pt x="9727" y="19927"/>
                </a:cubicBezTo>
                <a:cubicBezTo>
                  <a:pt x="13485" y="21040"/>
                  <a:pt x="17525" y="21600"/>
                  <a:pt x="21600" y="21572"/>
                </a:cubicBezTo>
                <a:lnTo>
                  <a:pt x="21555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2" name="Shape"/>
          <p:cNvSpPr/>
          <p:nvPr/>
        </p:nvSpPr>
        <p:spPr>
          <a:xfrm>
            <a:off x="4112234" y="3403005"/>
            <a:ext cx="1924821" cy="1367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cubicBezTo>
                  <a:pt x="14" y="3821"/>
                  <a:pt x="535" y="7605"/>
                  <a:pt x="1534" y="11159"/>
                </a:cubicBezTo>
                <a:cubicBezTo>
                  <a:pt x="2634" y="15071"/>
                  <a:pt x="4292" y="18624"/>
                  <a:pt x="6405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3" name="Shape"/>
          <p:cNvSpPr/>
          <p:nvPr/>
        </p:nvSpPr>
        <p:spPr>
          <a:xfrm>
            <a:off x="4679386" y="1483526"/>
            <a:ext cx="1360526" cy="1927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8" extrusionOk="0">
                <a:moveTo>
                  <a:pt x="21596" y="1"/>
                </a:moveTo>
                <a:lnTo>
                  <a:pt x="21600" y="21568"/>
                </a:lnTo>
                <a:lnTo>
                  <a:pt x="0" y="6215"/>
                </a:lnTo>
                <a:cubicBezTo>
                  <a:pt x="2899" y="4164"/>
                  <a:pt x="6366" y="2555"/>
                  <a:pt x="10184" y="1488"/>
                </a:cubicBezTo>
                <a:cubicBezTo>
                  <a:pt x="13814" y="473"/>
                  <a:pt x="17691" y="-32"/>
                  <a:pt x="21596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4" name="Shape"/>
          <p:cNvSpPr/>
          <p:nvPr/>
        </p:nvSpPr>
        <p:spPr>
          <a:xfrm>
            <a:off x="4113228" y="2037470"/>
            <a:ext cx="1927363" cy="1375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21582" y="21493"/>
                </a:moveTo>
                <a:lnTo>
                  <a:pt x="6358" y="0"/>
                </a:lnTo>
                <a:cubicBezTo>
                  <a:pt x="4374" y="2760"/>
                  <a:pt x="2793" y="6037"/>
                  <a:pt x="1703" y="9646"/>
                </a:cubicBezTo>
                <a:cubicBezTo>
                  <a:pt x="561" y="13426"/>
                  <a:pt x="-18" y="17494"/>
                  <a:pt x="0" y="21600"/>
                </a:cubicBezTo>
                <a:lnTo>
                  <a:pt x="21582" y="21493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5" name="Line"/>
          <p:cNvSpPr/>
          <p:nvPr/>
        </p:nvSpPr>
        <p:spPr>
          <a:xfrm>
            <a:off x="3911106" y="1335816"/>
            <a:ext cx="4238712" cy="4181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9" h="21543" extrusionOk="0">
                <a:moveTo>
                  <a:pt x="12816" y="0"/>
                </a:moveTo>
                <a:cubicBezTo>
                  <a:pt x="17552" y="1117"/>
                  <a:pt x="20899" y="5548"/>
                  <a:pt x="20848" y="10633"/>
                </a:cubicBezTo>
                <a:cubicBezTo>
                  <a:pt x="20789" y="16623"/>
                  <a:pt x="16178" y="21470"/>
                  <a:pt x="10462" y="21543"/>
                </a:cubicBezTo>
                <a:cubicBezTo>
                  <a:pt x="5924" y="21600"/>
                  <a:pt x="1905" y="18510"/>
                  <a:pt x="506" y="13979"/>
                </a:cubicBezTo>
                <a:cubicBezTo>
                  <a:pt x="-701" y="10071"/>
                  <a:pt x="289" y="5784"/>
                  <a:pt x="3069" y="2887"/>
                </a:cubicBezTo>
              </a:path>
            </a:pathLst>
          </a:custGeom>
          <a:ln w="25400">
            <a:solidFill>
              <a:srgbClr val="C6C4C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00" name="Circle"/>
          <p:cNvSpPr/>
          <p:nvPr/>
        </p:nvSpPr>
        <p:spPr>
          <a:xfrm>
            <a:off x="4802493" y="2171257"/>
            <a:ext cx="2464687" cy="2464687"/>
          </a:xfrm>
          <a:prstGeom prst="ellipse">
            <a:avLst/>
          </a:prstGeom>
          <a:ln w="25400">
            <a:solidFill>
              <a:srgbClr val="F6F6F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03" name="Graphic 46"/>
          <p:cNvSpPr/>
          <p:nvPr/>
        </p:nvSpPr>
        <p:spPr>
          <a:xfrm>
            <a:off x="6406287" y="2193296"/>
            <a:ext cx="128753" cy="187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20883" extrusionOk="0">
                <a:moveTo>
                  <a:pt x="2878" y="12247"/>
                </a:moveTo>
                <a:cubicBezTo>
                  <a:pt x="-962" y="9443"/>
                  <a:pt x="-959" y="4900"/>
                  <a:pt x="2885" y="2099"/>
                </a:cubicBezTo>
                <a:cubicBezTo>
                  <a:pt x="6728" y="-702"/>
                  <a:pt x="12957" y="-700"/>
                  <a:pt x="16798" y="2104"/>
                </a:cubicBezTo>
                <a:cubicBezTo>
                  <a:pt x="20638" y="4907"/>
                  <a:pt x="20635" y="9451"/>
                  <a:pt x="16791" y="12252"/>
                </a:cubicBezTo>
                <a:cubicBezTo>
                  <a:pt x="16775" y="12264"/>
                  <a:pt x="16758" y="12276"/>
                  <a:pt x="16741" y="12288"/>
                </a:cubicBezTo>
                <a:cubicBezTo>
                  <a:pt x="16191" y="12688"/>
                  <a:pt x="15771" y="13173"/>
                  <a:pt x="15513" y="13706"/>
                </a:cubicBezTo>
                <a:lnTo>
                  <a:pt x="4159" y="13706"/>
                </a:lnTo>
                <a:cubicBezTo>
                  <a:pt x="3884" y="13157"/>
                  <a:pt x="3446" y="12659"/>
                  <a:pt x="2878" y="12247"/>
                </a:cubicBezTo>
                <a:close/>
                <a:moveTo>
                  <a:pt x="15205" y="15011"/>
                </a:moveTo>
                <a:lnTo>
                  <a:pt x="4473" y="15011"/>
                </a:lnTo>
                <a:cubicBezTo>
                  <a:pt x="3979" y="15011"/>
                  <a:pt x="3579" y="15303"/>
                  <a:pt x="3579" y="15663"/>
                </a:cubicBezTo>
                <a:cubicBezTo>
                  <a:pt x="3579" y="16024"/>
                  <a:pt x="3979" y="16316"/>
                  <a:pt x="4473" y="16316"/>
                </a:cubicBezTo>
                <a:lnTo>
                  <a:pt x="4473" y="18111"/>
                </a:lnTo>
                <a:cubicBezTo>
                  <a:pt x="4469" y="18870"/>
                  <a:pt x="5103" y="19554"/>
                  <a:pt x="6071" y="19833"/>
                </a:cubicBezTo>
                <a:lnTo>
                  <a:pt x="9507" y="20836"/>
                </a:lnTo>
                <a:cubicBezTo>
                  <a:pt x="9720" y="20898"/>
                  <a:pt x="9958" y="20898"/>
                  <a:pt x="10171" y="20836"/>
                </a:cubicBezTo>
                <a:lnTo>
                  <a:pt x="13607" y="19833"/>
                </a:lnTo>
                <a:cubicBezTo>
                  <a:pt x="14575" y="19554"/>
                  <a:pt x="15209" y="18870"/>
                  <a:pt x="15205" y="18111"/>
                </a:cubicBezTo>
                <a:lnTo>
                  <a:pt x="15205" y="16316"/>
                </a:lnTo>
                <a:cubicBezTo>
                  <a:pt x="15699" y="16316"/>
                  <a:pt x="16100" y="16024"/>
                  <a:pt x="16100" y="15663"/>
                </a:cubicBezTo>
                <a:cubicBezTo>
                  <a:pt x="16100" y="15303"/>
                  <a:pt x="15699" y="15011"/>
                  <a:pt x="15205" y="15011"/>
                </a:cubicBezTo>
                <a:close/>
                <a:moveTo>
                  <a:pt x="4473" y="7183"/>
                </a:moveTo>
                <a:cubicBezTo>
                  <a:pt x="4473" y="7010"/>
                  <a:pt x="4488" y="6837"/>
                  <a:pt x="4519" y="6665"/>
                </a:cubicBezTo>
                <a:cubicBezTo>
                  <a:pt x="4584" y="6308"/>
                  <a:pt x="4240" y="5980"/>
                  <a:pt x="3750" y="5933"/>
                </a:cubicBezTo>
                <a:cubicBezTo>
                  <a:pt x="3260" y="5886"/>
                  <a:pt x="2811" y="6137"/>
                  <a:pt x="2746" y="6494"/>
                </a:cubicBezTo>
                <a:cubicBezTo>
                  <a:pt x="2705" y="6722"/>
                  <a:pt x="2684" y="6953"/>
                  <a:pt x="2684" y="7183"/>
                </a:cubicBezTo>
                <a:cubicBezTo>
                  <a:pt x="2684" y="7543"/>
                  <a:pt x="3085" y="7835"/>
                  <a:pt x="3579" y="7835"/>
                </a:cubicBezTo>
                <a:cubicBezTo>
                  <a:pt x="4073" y="7835"/>
                  <a:pt x="4473" y="7543"/>
                  <a:pt x="4473" y="7183"/>
                </a:cubicBezTo>
                <a:close/>
                <a:moveTo>
                  <a:pt x="6145" y="4343"/>
                </a:moveTo>
                <a:cubicBezTo>
                  <a:pt x="7141" y="3652"/>
                  <a:pt x="8464" y="3267"/>
                  <a:pt x="9839" y="3269"/>
                </a:cubicBezTo>
                <a:cubicBezTo>
                  <a:pt x="10333" y="3269"/>
                  <a:pt x="10734" y="2977"/>
                  <a:pt x="10734" y="2617"/>
                </a:cubicBezTo>
                <a:cubicBezTo>
                  <a:pt x="10734" y="2256"/>
                  <a:pt x="10333" y="1964"/>
                  <a:pt x="9839" y="1964"/>
                </a:cubicBezTo>
                <a:cubicBezTo>
                  <a:pt x="8005" y="1962"/>
                  <a:pt x="6241" y="2476"/>
                  <a:pt x="4914" y="3399"/>
                </a:cubicBezTo>
                <a:cubicBezTo>
                  <a:pt x="4539" y="3634"/>
                  <a:pt x="4497" y="4046"/>
                  <a:pt x="4819" y="4319"/>
                </a:cubicBezTo>
                <a:cubicBezTo>
                  <a:pt x="5141" y="4592"/>
                  <a:pt x="5706" y="4623"/>
                  <a:pt x="6080" y="4388"/>
                </a:cubicBezTo>
                <a:cubicBezTo>
                  <a:pt x="6103" y="4374"/>
                  <a:pt x="6125" y="4359"/>
                  <a:pt x="6145" y="434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24" name="Graphic 34"/>
          <p:cNvSpPr/>
          <p:nvPr/>
        </p:nvSpPr>
        <p:spPr>
          <a:xfrm>
            <a:off x="5498280" y="2197527"/>
            <a:ext cx="191584" cy="191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0" y="21600"/>
                </a:moveTo>
                <a:lnTo>
                  <a:pt x="9450" y="21600"/>
                </a:lnTo>
                <a:cubicBezTo>
                  <a:pt x="9086" y="21600"/>
                  <a:pt x="8787" y="21311"/>
                  <a:pt x="8775" y="20947"/>
                </a:cubicBezTo>
                <a:lnTo>
                  <a:pt x="8698" y="18622"/>
                </a:lnTo>
                <a:cubicBezTo>
                  <a:pt x="8018" y="18442"/>
                  <a:pt x="7364" y="18172"/>
                  <a:pt x="6755" y="17820"/>
                </a:cubicBezTo>
                <a:lnTo>
                  <a:pt x="5057" y="19407"/>
                </a:lnTo>
                <a:cubicBezTo>
                  <a:pt x="4791" y="19655"/>
                  <a:pt x="4376" y="19649"/>
                  <a:pt x="4118" y="19391"/>
                </a:cubicBezTo>
                <a:lnTo>
                  <a:pt x="2209" y="17482"/>
                </a:lnTo>
                <a:cubicBezTo>
                  <a:pt x="1951" y="17225"/>
                  <a:pt x="1945" y="16810"/>
                  <a:pt x="2193" y="16544"/>
                </a:cubicBezTo>
                <a:lnTo>
                  <a:pt x="3780" y="14845"/>
                </a:lnTo>
                <a:cubicBezTo>
                  <a:pt x="3428" y="14235"/>
                  <a:pt x="3158" y="13582"/>
                  <a:pt x="2976" y="12902"/>
                </a:cubicBezTo>
                <a:lnTo>
                  <a:pt x="653" y="12825"/>
                </a:lnTo>
                <a:cubicBezTo>
                  <a:pt x="289" y="12813"/>
                  <a:pt x="0" y="12514"/>
                  <a:pt x="0" y="12150"/>
                </a:cubicBezTo>
                <a:lnTo>
                  <a:pt x="0" y="9450"/>
                </a:lnTo>
                <a:cubicBezTo>
                  <a:pt x="0" y="9086"/>
                  <a:pt x="289" y="8787"/>
                  <a:pt x="653" y="8775"/>
                </a:cubicBezTo>
                <a:lnTo>
                  <a:pt x="2978" y="8697"/>
                </a:lnTo>
                <a:cubicBezTo>
                  <a:pt x="3159" y="8018"/>
                  <a:pt x="3429" y="7365"/>
                  <a:pt x="3780" y="6755"/>
                </a:cubicBezTo>
                <a:lnTo>
                  <a:pt x="2193" y="5057"/>
                </a:lnTo>
                <a:cubicBezTo>
                  <a:pt x="1944" y="4791"/>
                  <a:pt x="1951" y="4375"/>
                  <a:pt x="2209" y="4118"/>
                </a:cubicBezTo>
                <a:lnTo>
                  <a:pt x="4118" y="2209"/>
                </a:lnTo>
                <a:cubicBezTo>
                  <a:pt x="4375" y="1951"/>
                  <a:pt x="4790" y="1945"/>
                  <a:pt x="5056" y="2193"/>
                </a:cubicBezTo>
                <a:lnTo>
                  <a:pt x="6755" y="3780"/>
                </a:lnTo>
                <a:cubicBezTo>
                  <a:pt x="7364" y="3427"/>
                  <a:pt x="8018" y="3157"/>
                  <a:pt x="8698" y="2975"/>
                </a:cubicBezTo>
                <a:lnTo>
                  <a:pt x="8775" y="653"/>
                </a:lnTo>
                <a:cubicBezTo>
                  <a:pt x="8787" y="289"/>
                  <a:pt x="9086" y="0"/>
                  <a:pt x="9450" y="0"/>
                </a:cubicBezTo>
                <a:lnTo>
                  <a:pt x="12150" y="0"/>
                </a:lnTo>
                <a:cubicBezTo>
                  <a:pt x="12514" y="0"/>
                  <a:pt x="12813" y="289"/>
                  <a:pt x="12825" y="653"/>
                </a:cubicBezTo>
                <a:lnTo>
                  <a:pt x="12902" y="2978"/>
                </a:lnTo>
                <a:cubicBezTo>
                  <a:pt x="13582" y="3158"/>
                  <a:pt x="14236" y="3428"/>
                  <a:pt x="14845" y="3780"/>
                </a:cubicBezTo>
                <a:lnTo>
                  <a:pt x="16543" y="2191"/>
                </a:lnTo>
                <a:cubicBezTo>
                  <a:pt x="16809" y="1942"/>
                  <a:pt x="17224" y="1949"/>
                  <a:pt x="17482" y="2206"/>
                </a:cubicBezTo>
                <a:lnTo>
                  <a:pt x="19391" y="4118"/>
                </a:lnTo>
                <a:cubicBezTo>
                  <a:pt x="19649" y="4375"/>
                  <a:pt x="19655" y="4790"/>
                  <a:pt x="19407" y="5056"/>
                </a:cubicBezTo>
                <a:lnTo>
                  <a:pt x="17820" y="6755"/>
                </a:lnTo>
                <a:cubicBezTo>
                  <a:pt x="18172" y="7365"/>
                  <a:pt x="18442" y="8018"/>
                  <a:pt x="18624" y="8698"/>
                </a:cubicBezTo>
                <a:lnTo>
                  <a:pt x="20947" y="8775"/>
                </a:lnTo>
                <a:cubicBezTo>
                  <a:pt x="21311" y="8787"/>
                  <a:pt x="21600" y="9086"/>
                  <a:pt x="21600" y="9450"/>
                </a:cubicBezTo>
                <a:lnTo>
                  <a:pt x="21600" y="12150"/>
                </a:lnTo>
                <a:cubicBezTo>
                  <a:pt x="21600" y="12514"/>
                  <a:pt x="21311" y="12813"/>
                  <a:pt x="20947" y="12825"/>
                </a:cubicBezTo>
                <a:lnTo>
                  <a:pt x="18622" y="12903"/>
                </a:lnTo>
                <a:cubicBezTo>
                  <a:pt x="18441" y="13582"/>
                  <a:pt x="18171" y="14235"/>
                  <a:pt x="17820" y="14845"/>
                </a:cubicBezTo>
                <a:lnTo>
                  <a:pt x="19409" y="16543"/>
                </a:lnTo>
                <a:cubicBezTo>
                  <a:pt x="19657" y="16809"/>
                  <a:pt x="19651" y="17224"/>
                  <a:pt x="19393" y="17482"/>
                </a:cubicBezTo>
                <a:lnTo>
                  <a:pt x="17482" y="19391"/>
                </a:lnTo>
                <a:cubicBezTo>
                  <a:pt x="17225" y="19649"/>
                  <a:pt x="16810" y="19655"/>
                  <a:pt x="16544" y="19407"/>
                </a:cubicBezTo>
                <a:lnTo>
                  <a:pt x="14845" y="17820"/>
                </a:lnTo>
                <a:cubicBezTo>
                  <a:pt x="14236" y="18173"/>
                  <a:pt x="13582" y="18443"/>
                  <a:pt x="12902" y="18625"/>
                </a:cubicBezTo>
                <a:lnTo>
                  <a:pt x="12825" y="20947"/>
                </a:lnTo>
                <a:cubicBezTo>
                  <a:pt x="12813" y="21311"/>
                  <a:pt x="12514" y="21600"/>
                  <a:pt x="12150" y="21600"/>
                </a:cubicBezTo>
                <a:close/>
                <a:moveTo>
                  <a:pt x="20925" y="12150"/>
                </a:moveTo>
                <a:close/>
                <a:moveTo>
                  <a:pt x="14221" y="15821"/>
                </a:moveTo>
                <a:cubicBezTo>
                  <a:pt x="14535" y="15607"/>
                  <a:pt x="14829" y="15364"/>
                  <a:pt x="15098" y="15096"/>
                </a:cubicBezTo>
                <a:cubicBezTo>
                  <a:pt x="16982" y="13224"/>
                  <a:pt x="17425" y="10344"/>
                  <a:pt x="16192" y="7993"/>
                </a:cubicBezTo>
                <a:cubicBezTo>
                  <a:pt x="16020" y="7662"/>
                  <a:pt x="15612" y="7534"/>
                  <a:pt x="15281" y="7706"/>
                </a:cubicBezTo>
                <a:cubicBezTo>
                  <a:pt x="14951" y="7878"/>
                  <a:pt x="14822" y="8286"/>
                  <a:pt x="14994" y="8616"/>
                </a:cubicBezTo>
                <a:cubicBezTo>
                  <a:pt x="15954" y="10445"/>
                  <a:pt x="15609" y="12686"/>
                  <a:pt x="14144" y="14141"/>
                </a:cubicBezTo>
                <a:cubicBezTo>
                  <a:pt x="13935" y="14350"/>
                  <a:pt x="13706" y="14539"/>
                  <a:pt x="13462" y="14706"/>
                </a:cubicBezTo>
                <a:cubicBezTo>
                  <a:pt x="13154" y="14916"/>
                  <a:pt x="13075" y="15336"/>
                  <a:pt x="13285" y="15644"/>
                </a:cubicBezTo>
                <a:cubicBezTo>
                  <a:pt x="13496" y="15952"/>
                  <a:pt x="13916" y="16031"/>
                  <a:pt x="14224" y="15821"/>
                </a:cubicBezTo>
                <a:close/>
                <a:moveTo>
                  <a:pt x="11038" y="16236"/>
                </a:moveTo>
                <a:cubicBezTo>
                  <a:pt x="11067" y="15864"/>
                  <a:pt x="10790" y="15539"/>
                  <a:pt x="10418" y="15509"/>
                </a:cubicBezTo>
                <a:cubicBezTo>
                  <a:pt x="10418" y="15509"/>
                  <a:pt x="10418" y="15509"/>
                  <a:pt x="10418" y="15509"/>
                </a:cubicBezTo>
                <a:cubicBezTo>
                  <a:pt x="10067" y="15481"/>
                  <a:pt x="9721" y="15413"/>
                  <a:pt x="9386" y="15307"/>
                </a:cubicBezTo>
                <a:cubicBezTo>
                  <a:pt x="9030" y="15195"/>
                  <a:pt x="8651" y="15393"/>
                  <a:pt x="8539" y="15748"/>
                </a:cubicBezTo>
                <a:cubicBezTo>
                  <a:pt x="8428" y="16104"/>
                  <a:pt x="8625" y="16483"/>
                  <a:pt x="8981" y="16595"/>
                </a:cubicBezTo>
                <a:cubicBezTo>
                  <a:pt x="9413" y="16730"/>
                  <a:pt x="9858" y="16816"/>
                  <a:pt x="10309" y="16853"/>
                </a:cubicBezTo>
                <a:lnTo>
                  <a:pt x="10363" y="16853"/>
                </a:lnTo>
                <a:cubicBezTo>
                  <a:pt x="10714" y="16854"/>
                  <a:pt x="11007" y="16585"/>
                  <a:pt x="11038" y="16236"/>
                </a:cubicBezTo>
                <a:close/>
                <a:moveTo>
                  <a:pt x="10800" y="8775"/>
                </a:moveTo>
                <a:cubicBezTo>
                  <a:pt x="9682" y="8775"/>
                  <a:pt x="8775" y="9682"/>
                  <a:pt x="8775" y="10800"/>
                </a:cubicBezTo>
                <a:cubicBezTo>
                  <a:pt x="8775" y="11918"/>
                  <a:pt x="9682" y="12825"/>
                  <a:pt x="10800" y="12825"/>
                </a:cubicBezTo>
                <a:cubicBezTo>
                  <a:pt x="11918" y="12825"/>
                  <a:pt x="12825" y="11918"/>
                  <a:pt x="12825" y="10800"/>
                </a:cubicBezTo>
                <a:cubicBezTo>
                  <a:pt x="12825" y="9682"/>
                  <a:pt x="11918" y="8775"/>
                  <a:pt x="10800" y="877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706E992-EEF2-5A70-A82F-97A855C6F785}"/>
              </a:ext>
            </a:extLst>
          </p:cNvPr>
          <p:cNvGrpSpPr/>
          <p:nvPr/>
        </p:nvGrpSpPr>
        <p:grpSpPr>
          <a:xfrm>
            <a:off x="8763983" y="1159889"/>
            <a:ext cx="2578413" cy="872098"/>
            <a:chOff x="8771944" y="294873"/>
            <a:chExt cx="2578413" cy="872098"/>
          </a:xfrm>
        </p:grpSpPr>
        <p:sp>
          <p:nvSpPr>
            <p:cNvPr id="538" name="01  Process flow diagram"/>
            <p:cNvSpPr/>
            <p:nvPr/>
          </p:nvSpPr>
          <p:spPr>
            <a:xfrm>
              <a:off x="8771944" y="294873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01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Registry Selection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2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763A1F2C-2D61-3106-15D1-2BB87D488D0A}"/>
                </a:ext>
              </a:extLst>
            </p:cNvPr>
            <p:cNvSpPr/>
            <p:nvPr/>
          </p:nvSpPr>
          <p:spPr>
            <a:xfrm>
              <a:off x="9009132" y="633492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Choose target registry + methodology</a:t>
              </a:r>
              <a:endParaRPr sz="1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9E6FA76D-744A-BB90-50C4-E08A0BF8507E}"/>
              </a:ext>
            </a:extLst>
          </p:cNvPr>
          <p:cNvGrpSpPr/>
          <p:nvPr/>
        </p:nvGrpSpPr>
        <p:grpSpPr>
          <a:xfrm>
            <a:off x="8763983" y="2339724"/>
            <a:ext cx="2625132" cy="949314"/>
            <a:chOff x="8918098" y="1439797"/>
            <a:chExt cx="2625132" cy="949314"/>
          </a:xfrm>
        </p:grpSpPr>
        <p:sp>
          <p:nvSpPr>
            <p:cNvPr id="5" name="01  Process flow diagram">
              <a:extLst>
                <a:ext uri="{FF2B5EF4-FFF2-40B4-BE49-F238E27FC236}">
                  <a16:creationId xmlns:a16="http://schemas.microsoft.com/office/drawing/2014/main" id="{584682BC-8727-F23B-DF59-F5AF0847E5E6}"/>
                </a:ext>
              </a:extLst>
            </p:cNvPr>
            <p:cNvSpPr/>
            <p:nvPr/>
          </p:nvSpPr>
          <p:spPr>
            <a:xfrm>
              <a:off x="8918098" y="1439797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2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Data Collection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3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49FED9AA-09A8-79FB-86A7-75C0E0B667F0}"/>
                </a:ext>
              </a:extLst>
            </p:cNvPr>
            <p:cNvSpPr/>
            <p:nvPr/>
          </p:nvSpPr>
          <p:spPr>
            <a:xfrm>
              <a:off x="9202005" y="1855632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Gather evidence per registry requirements</a:t>
              </a:r>
              <a:endParaRPr sz="1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8A38C03A-F213-1B55-6D14-2AFDB4946804}"/>
              </a:ext>
            </a:extLst>
          </p:cNvPr>
          <p:cNvGrpSpPr/>
          <p:nvPr/>
        </p:nvGrpSpPr>
        <p:grpSpPr>
          <a:xfrm>
            <a:off x="8763983" y="3596775"/>
            <a:ext cx="2641646" cy="914304"/>
            <a:chOff x="9154817" y="2639168"/>
            <a:chExt cx="2641646" cy="914304"/>
          </a:xfrm>
        </p:grpSpPr>
        <p:sp>
          <p:nvSpPr>
            <p:cNvPr id="6" name="01  Process flow diagram">
              <a:extLst>
                <a:ext uri="{FF2B5EF4-FFF2-40B4-BE49-F238E27FC236}">
                  <a16:creationId xmlns:a16="http://schemas.microsoft.com/office/drawing/2014/main" id="{13A7EE7E-CEAA-60AF-8084-D4182438D0CB}"/>
                </a:ext>
              </a:extLst>
            </p:cNvPr>
            <p:cNvSpPr/>
            <p:nvPr/>
          </p:nvSpPr>
          <p:spPr>
            <a:xfrm>
              <a:off x="9154817" y="2639168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3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Computation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4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65BD041B-BFDD-D942-48D1-9D16FB9F6D33}"/>
                </a:ext>
              </a:extLst>
            </p:cNvPr>
            <p:cNvSpPr/>
            <p:nvPr/>
          </p:nvSpPr>
          <p:spPr>
            <a:xfrm>
              <a:off x="9455238" y="3019993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Calculate tonnage using methodology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E3B4A693-6791-5369-E3A2-DFCF5825EF1D}"/>
              </a:ext>
            </a:extLst>
          </p:cNvPr>
          <p:cNvGrpSpPr/>
          <p:nvPr/>
        </p:nvGrpSpPr>
        <p:grpSpPr>
          <a:xfrm>
            <a:off x="8763983" y="4818817"/>
            <a:ext cx="2641646" cy="879294"/>
            <a:chOff x="9370643" y="4711980"/>
            <a:chExt cx="2641646" cy="879294"/>
          </a:xfrm>
        </p:grpSpPr>
        <p:sp>
          <p:nvSpPr>
            <p:cNvPr id="7" name="01  Process flow diagram">
              <a:extLst>
                <a:ext uri="{FF2B5EF4-FFF2-40B4-BE49-F238E27FC236}">
                  <a16:creationId xmlns:a16="http://schemas.microsoft.com/office/drawing/2014/main" id="{BE16885B-E767-01A3-0C68-074FAD8B701F}"/>
                </a:ext>
              </a:extLst>
            </p:cNvPr>
            <p:cNvSpPr/>
            <p:nvPr/>
          </p:nvSpPr>
          <p:spPr>
            <a:xfrm>
              <a:off x="9370643" y="4711980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4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Verification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5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4F94AF8E-5058-1F65-4D6A-1E17ECD90020}"/>
                </a:ext>
              </a:extLst>
            </p:cNvPr>
            <p:cNvSpPr/>
            <p:nvPr/>
          </p:nvSpPr>
          <p:spPr>
            <a:xfrm>
              <a:off x="9671064" y="5057795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Independent review </a:t>
              </a:r>
            </a:p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(9 categories)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FC25A-D4A0-ED39-AF92-30E24C48D440}"/>
              </a:ext>
            </a:extLst>
          </p:cNvPr>
          <p:cNvGrpSpPr/>
          <p:nvPr/>
        </p:nvGrpSpPr>
        <p:grpSpPr>
          <a:xfrm>
            <a:off x="608264" y="4813542"/>
            <a:ext cx="2630444" cy="656655"/>
            <a:chOff x="9088929" y="1245013"/>
            <a:chExt cx="2630444" cy="656655"/>
          </a:xfrm>
        </p:grpSpPr>
        <p:sp>
          <p:nvSpPr>
            <p:cNvPr id="8" name="01  Process flow diagram">
              <a:extLst>
                <a:ext uri="{FF2B5EF4-FFF2-40B4-BE49-F238E27FC236}">
                  <a16:creationId xmlns:a16="http://schemas.microsoft.com/office/drawing/2014/main" id="{E8121799-AAED-34EC-B656-9504927CF0D7}"/>
                </a:ext>
              </a:extLst>
            </p:cNvPr>
            <p:cNvSpPr/>
            <p:nvPr/>
          </p:nvSpPr>
          <p:spPr>
            <a:xfrm>
              <a:off x="9088929" y="1245013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5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Hashing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6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62606406-201B-DFAA-2A07-A52A5D25750A}"/>
                </a:ext>
              </a:extLst>
            </p:cNvPr>
            <p:cNvSpPr/>
            <p:nvPr/>
          </p:nvSpPr>
          <p:spPr>
            <a:xfrm>
              <a:off x="9378148" y="1583632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Create canonical hash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F8894237-02D4-7CF4-0D5B-276D7FA1CCBB}"/>
              </a:ext>
            </a:extLst>
          </p:cNvPr>
          <p:cNvGrpSpPr/>
          <p:nvPr/>
        </p:nvGrpSpPr>
        <p:grpSpPr>
          <a:xfrm>
            <a:off x="608264" y="3565528"/>
            <a:ext cx="2688676" cy="717952"/>
            <a:chOff x="789878" y="2834264"/>
            <a:chExt cx="2688676" cy="717952"/>
          </a:xfrm>
        </p:grpSpPr>
        <p:sp>
          <p:nvSpPr>
            <p:cNvPr id="9" name="01  Process flow diagram">
              <a:extLst>
                <a:ext uri="{FF2B5EF4-FFF2-40B4-BE49-F238E27FC236}">
                  <a16:creationId xmlns:a16="http://schemas.microsoft.com/office/drawing/2014/main" id="{C9E066D1-9D93-9BED-5461-1A655B607303}"/>
                </a:ext>
              </a:extLst>
            </p:cNvPr>
            <p:cNvSpPr/>
            <p:nvPr/>
          </p:nvSpPr>
          <p:spPr>
            <a:xfrm>
              <a:off x="789878" y="2834264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6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Registry Approval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7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F3C0F62D-1A36-DA01-8A7C-D1108A749D88}"/>
                </a:ext>
              </a:extLst>
            </p:cNvPr>
            <p:cNvSpPr/>
            <p:nvPr/>
          </p:nvSpPr>
          <p:spPr>
            <a:xfrm>
              <a:off x="1137329" y="3234180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Submit to registry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49DF14B0-7455-EFAB-F3BA-ACC5E1F5A17F}"/>
              </a:ext>
            </a:extLst>
          </p:cNvPr>
          <p:cNvGrpSpPr/>
          <p:nvPr/>
        </p:nvGrpSpPr>
        <p:grpSpPr>
          <a:xfrm>
            <a:off x="608264" y="2387166"/>
            <a:ext cx="2688677" cy="648300"/>
            <a:chOff x="798264" y="1984160"/>
            <a:chExt cx="2688677" cy="648300"/>
          </a:xfrm>
        </p:grpSpPr>
        <p:sp>
          <p:nvSpPr>
            <p:cNvPr id="10" name="01  Process flow diagram">
              <a:extLst>
                <a:ext uri="{FF2B5EF4-FFF2-40B4-BE49-F238E27FC236}">
                  <a16:creationId xmlns:a16="http://schemas.microsoft.com/office/drawing/2014/main" id="{6D474F24-9ED6-849A-7BB9-57A26E7B8015}"/>
                </a:ext>
              </a:extLst>
            </p:cNvPr>
            <p:cNvSpPr/>
            <p:nvPr/>
          </p:nvSpPr>
          <p:spPr>
            <a:xfrm>
              <a:off x="798264" y="1984160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7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NFT Minting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8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FE55AABC-FE90-D007-BA20-8EB7C4C04B3C}"/>
                </a:ext>
              </a:extLst>
            </p:cNvPr>
            <p:cNvSpPr/>
            <p:nvPr/>
          </p:nvSpPr>
          <p:spPr>
            <a:xfrm>
              <a:off x="1145716" y="2314424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Mint on NEAR blockchain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5BCBC44-CA86-33A5-62D5-036EF033E0AB}"/>
              </a:ext>
            </a:extLst>
          </p:cNvPr>
          <p:cNvGrpSpPr/>
          <p:nvPr/>
        </p:nvGrpSpPr>
        <p:grpSpPr>
          <a:xfrm>
            <a:off x="608264" y="1161674"/>
            <a:ext cx="2688677" cy="695430"/>
            <a:chOff x="608264" y="1161674"/>
            <a:chExt cx="2688677" cy="695430"/>
          </a:xfrm>
        </p:grpSpPr>
        <p:sp>
          <p:nvSpPr>
            <p:cNvPr id="11" name="01  Process flow diagram">
              <a:extLst>
                <a:ext uri="{FF2B5EF4-FFF2-40B4-BE49-F238E27FC236}">
                  <a16:creationId xmlns:a16="http://schemas.microsoft.com/office/drawing/2014/main" id="{4475BCE0-D2F3-A7E5-1292-5D5B3BF34E28}"/>
                </a:ext>
              </a:extLst>
            </p:cNvPr>
            <p:cNvSpPr/>
            <p:nvPr/>
          </p:nvSpPr>
          <p:spPr>
            <a:xfrm>
              <a:off x="608264" y="1161674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8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Active Trading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9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0FE56899-9E9C-0164-EA16-475377537AFF}"/>
                </a:ext>
              </a:extLst>
            </p:cNvPr>
            <p:cNvSpPr/>
            <p:nvPr/>
          </p:nvSpPr>
          <p:spPr>
            <a:xfrm>
              <a:off x="955716" y="1539068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Credit available for market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610E49-00C5-0F2B-D870-CF93F1A55A85}"/>
              </a:ext>
            </a:extLst>
          </p:cNvPr>
          <p:cNvGrpSpPr/>
          <p:nvPr/>
        </p:nvGrpSpPr>
        <p:grpSpPr>
          <a:xfrm>
            <a:off x="607004" y="6389953"/>
            <a:ext cx="2700000" cy="482601"/>
            <a:chOff x="607004" y="1697626"/>
            <a:chExt cx="2700000" cy="482601"/>
          </a:xfrm>
        </p:grpSpPr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D01389D4-D746-67AC-770A-57C709BA867C}"/>
                </a:ext>
              </a:extLst>
            </p:cNvPr>
            <p:cNvSpPr/>
            <p:nvPr/>
          </p:nvSpPr>
          <p:spPr>
            <a:xfrm>
              <a:off x="607004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" name="Placeholder">
              <a:extLst>
                <a:ext uri="{FF2B5EF4-FFF2-40B4-BE49-F238E27FC236}">
                  <a16:creationId xmlns:a16="http://schemas.microsoft.com/office/drawing/2014/main" id="{02D68768-F836-AB94-9D3E-336E03B79AFF}"/>
                </a:ext>
              </a:extLst>
            </p:cNvPr>
            <p:cNvSpPr txBox="1"/>
            <p:nvPr/>
          </p:nvSpPr>
          <p:spPr>
            <a:xfrm>
              <a:off x="1208834" y="1790324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DATA SOURCES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28C241-8C29-C2B6-0AB4-99A2B055DA8A}"/>
              </a:ext>
            </a:extLst>
          </p:cNvPr>
          <p:cNvGrpSpPr/>
          <p:nvPr/>
        </p:nvGrpSpPr>
        <p:grpSpPr>
          <a:xfrm>
            <a:off x="3449622" y="6389953"/>
            <a:ext cx="2700000" cy="482601"/>
            <a:chOff x="3449622" y="1697626"/>
            <a:chExt cx="2700000" cy="482601"/>
          </a:xfrm>
        </p:grpSpPr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0A5D9CD3-D47A-1F41-05C3-6E9CA5183C49}"/>
                </a:ext>
              </a:extLst>
            </p:cNvPr>
            <p:cNvSpPr/>
            <p:nvPr/>
          </p:nvSpPr>
          <p:spPr>
            <a:xfrm>
              <a:off x="3449622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7" y="0"/>
                  </a:moveTo>
                  <a:cubicBezTo>
                    <a:pt x="374" y="0"/>
                    <a:pt x="327" y="0"/>
                    <a:pt x="287" y="29"/>
                  </a:cubicBezTo>
                  <a:cubicBezTo>
                    <a:pt x="247" y="58"/>
                    <a:pt x="214" y="116"/>
                    <a:pt x="181" y="231"/>
                  </a:cubicBezTo>
                  <a:cubicBezTo>
                    <a:pt x="144" y="376"/>
                    <a:pt x="111" y="605"/>
                    <a:pt x="84" y="898"/>
                  </a:cubicBezTo>
                  <a:cubicBezTo>
                    <a:pt x="57" y="1190"/>
                    <a:pt x="36" y="1546"/>
                    <a:pt x="22" y="1945"/>
                  </a:cubicBezTo>
                  <a:cubicBezTo>
                    <a:pt x="11" y="2310"/>
                    <a:pt x="6" y="2664"/>
                    <a:pt x="3" y="3097"/>
                  </a:cubicBezTo>
                  <a:cubicBezTo>
                    <a:pt x="0" y="3530"/>
                    <a:pt x="0" y="4040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4056"/>
                    <a:pt x="21600" y="3539"/>
                    <a:pt x="21597" y="3103"/>
                  </a:cubicBezTo>
                  <a:cubicBezTo>
                    <a:pt x="21595" y="2666"/>
                    <a:pt x="21589" y="2310"/>
                    <a:pt x="21579" y="1945"/>
                  </a:cubicBezTo>
                  <a:cubicBezTo>
                    <a:pt x="21565" y="1546"/>
                    <a:pt x="21544" y="1190"/>
                    <a:pt x="21517" y="898"/>
                  </a:cubicBezTo>
                  <a:cubicBezTo>
                    <a:pt x="21490" y="605"/>
                    <a:pt x="21457" y="376"/>
                    <a:pt x="21420" y="231"/>
                  </a:cubicBezTo>
                  <a:cubicBezTo>
                    <a:pt x="21387" y="115"/>
                    <a:pt x="21354" y="58"/>
                    <a:pt x="21314" y="29"/>
                  </a:cubicBezTo>
                  <a:cubicBezTo>
                    <a:pt x="21274" y="0"/>
                    <a:pt x="21227" y="0"/>
                    <a:pt x="21164" y="0"/>
                  </a:cubicBezTo>
                  <a:lnTo>
                    <a:pt x="438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6" name="Placeholder">
              <a:extLst>
                <a:ext uri="{FF2B5EF4-FFF2-40B4-BE49-F238E27FC236}">
                  <a16:creationId xmlns:a16="http://schemas.microsoft.com/office/drawing/2014/main" id="{BE264918-BCA0-4637-5F47-36C25971BD2E}"/>
                </a:ext>
              </a:extLst>
            </p:cNvPr>
            <p:cNvSpPr txBox="1"/>
            <p:nvPr/>
          </p:nvSpPr>
          <p:spPr>
            <a:xfrm>
              <a:off x="3636535" y="1792719"/>
              <a:ext cx="2326174" cy="2915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PLATFORM SERVICES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5177F2-2065-98CB-A4CD-EF93FC02A149}"/>
              </a:ext>
            </a:extLst>
          </p:cNvPr>
          <p:cNvGrpSpPr/>
          <p:nvPr/>
        </p:nvGrpSpPr>
        <p:grpSpPr>
          <a:xfrm>
            <a:off x="6258172" y="6389953"/>
            <a:ext cx="2699999" cy="482601"/>
            <a:chOff x="6258172" y="1697626"/>
            <a:chExt cx="2699999" cy="482601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A6AECEF0-B53C-76DB-5D79-A10910EF7C0D}"/>
                </a:ext>
              </a:extLst>
            </p:cNvPr>
            <p:cNvSpPr/>
            <p:nvPr/>
          </p:nvSpPr>
          <p:spPr>
            <a:xfrm>
              <a:off x="6258172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sz="16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Placeholder">
              <a:extLst>
                <a:ext uri="{FF2B5EF4-FFF2-40B4-BE49-F238E27FC236}">
                  <a16:creationId xmlns:a16="http://schemas.microsoft.com/office/drawing/2014/main" id="{6ED2C30B-E381-89E0-04EC-A7CD28092EB2}"/>
                </a:ext>
              </a:extLst>
            </p:cNvPr>
            <p:cNvSpPr txBox="1"/>
            <p:nvPr/>
          </p:nvSpPr>
          <p:spPr>
            <a:xfrm>
              <a:off x="6860001" y="1782942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REGISTRY</a:t>
              </a:r>
            </a:p>
            <a:p>
              <a:pPr algn="ctr"/>
              <a:endParaRPr lang="en-GB" sz="1600" dirty="0"/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93FE16-2B26-1249-F67B-05B3046120E6}"/>
              </a:ext>
            </a:extLst>
          </p:cNvPr>
          <p:cNvGrpSpPr/>
          <p:nvPr/>
        </p:nvGrpSpPr>
        <p:grpSpPr>
          <a:xfrm>
            <a:off x="9066721" y="6389953"/>
            <a:ext cx="2699999" cy="482601"/>
            <a:chOff x="9066721" y="1697626"/>
            <a:chExt cx="2699999" cy="482601"/>
          </a:xfrm>
        </p:grpSpPr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B989A430-19B6-B334-5E16-5E1E0B410638}"/>
                </a:ext>
              </a:extLst>
            </p:cNvPr>
            <p:cNvSpPr/>
            <p:nvPr/>
          </p:nvSpPr>
          <p:spPr>
            <a:xfrm>
              <a:off x="9066721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2" name="Placeholder">
              <a:extLst>
                <a:ext uri="{FF2B5EF4-FFF2-40B4-BE49-F238E27FC236}">
                  <a16:creationId xmlns:a16="http://schemas.microsoft.com/office/drawing/2014/main" id="{26D388C9-E5FE-86FF-F5C0-401ECD10AD82}"/>
                </a:ext>
              </a:extLst>
            </p:cNvPr>
            <p:cNvSpPr txBox="1"/>
            <p:nvPr/>
          </p:nvSpPr>
          <p:spPr>
            <a:xfrm>
              <a:off x="9699237" y="1782943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BLOCKCHAIN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3C19EE67-9DF1-C938-E409-72C691B9D335}"/>
              </a:ext>
            </a:extLst>
          </p:cNvPr>
          <p:cNvGrpSpPr/>
          <p:nvPr/>
        </p:nvGrpSpPr>
        <p:grpSpPr>
          <a:xfrm>
            <a:off x="6269892" y="2031987"/>
            <a:ext cx="487453" cy="487453"/>
            <a:chOff x="0" y="0"/>
            <a:chExt cx="1711876" cy="171187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6BB71A2D-5D3F-41B0-ACCB-2E9E7C370F04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94233DF8-4D03-1DB9-6D42-F27CA622FB32}"/>
                </a:ext>
              </a:extLst>
            </p:cNvPr>
            <p:cNvSpPr/>
            <p:nvPr/>
          </p:nvSpPr>
          <p:spPr>
            <a:xfrm>
              <a:off x="720569" y="504234"/>
              <a:ext cx="921709" cy="1101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50"/>
                  </a:moveTo>
                  <a:lnTo>
                    <a:pt x="5480" y="0"/>
                  </a:lnTo>
                  <a:lnTo>
                    <a:pt x="0" y="2690"/>
                  </a:lnTo>
                  <a:lnTo>
                    <a:pt x="2959" y="5156"/>
                  </a:lnTo>
                  <a:lnTo>
                    <a:pt x="2623" y="13045"/>
                  </a:lnTo>
                  <a:lnTo>
                    <a:pt x="12823" y="21600"/>
                  </a:lnTo>
                  <a:cubicBezTo>
                    <a:pt x="14999" y="20620"/>
                    <a:pt x="16932" y="19301"/>
                    <a:pt x="18520" y="17716"/>
                  </a:cubicBezTo>
                  <a:cubicBezTo>
                    <a:pt x="19802" y="16435"/>
                    <a:pt x="20841" y="14996"/>
                    <a:pt x="21600" y="13450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320B1BBB-3E00-8E20-E78C-B13F15CAC1D2}"/>
                </a:ext>
              </a:extLst>
            </p:cNvPr>
            <p:cNvSpPr/>
            <p:nvPr/>
          </p:nvSpPr>
          <p:spPr>
            <a:xfrm>
              <a:off x="715772" y="502343"/>
              <a:ext cx="246095" cy="67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84" extrusionOk="0">
                  <a:moveTo>
                    <a:pt x="0" y="1732"/>
                  </a:moveTo>
                  <a:cubicBezTo>
                    <a:pt x="-1" y="1616"/>
                    <a:pt x="100" y="1502"/>
                    <a:pt x="287" y="1407"/>
                  </a:cubicBezTo>
                  <a:cubicBezTo>
                    <a:pt x="489" y="1306"/>
                    <a:pt x="779" y="1232"/>
                    <a:pt x="1111" y="1198"/>
                  </a:cubicBezTo>
                  <a:lnTo>
                    <a:pt x="8348" y="207"/>
                  </a:lnTo>
                  <a:cubicBezTo>
                    <a:pt x="8705" y="144"/>
                    <a:pt x="9079" y="94"/>
                    <a:pt x="9464" y="60"/>
                  </a:cubicBezTo>
                  <a:cubicBezTo>
                    <a:pt x="9886" y="22"/>
                    <a:pt x="10318" y="2"/>
                    <a:pt x="10752" y="1"/>
                  </a:cubicBezTo>
                  <a:lnTo>
                    <a:pt x="20274" y="1"/>
                  </a:lnTo>
                  <a:cubicBezTo>
                    <a:pt x="20690" y="-10"/>
                    <a:pt x="21092" y="58"/>
                    <a:pt x="21339" y="180"/>
                  </a:cubicBezTo>
                  <a:cubicBezTo>
                    <a:pt x="21513" y="267"/>
                    <a:pt x="21593" y="374"/>
                    <a:pt x="21563" y="480"/>
                  </a:cubicBezTo>
                  <a:lnTo>
                    <a:pt x="21599" y="21163"/>
                  </a:lnTo>
                  <a:cubicBezTo>
                    <a:pt x="21587" y="21270"/>
                    <a:pt x="21469" y="21371"/>
                    <a:pt x="21266" y="21448"/>
                  </a:cubicBezTo>
                  <a:cubicBezTo>
                    <a:pt x="21024" y="21540"/>
                    <a:pt x="20684" y="21590"/>
                    <a:pt x="20334" y="21584"/>
                  </a:cubicBezTo>
                  <a:lnTo>
                    <a:pt x="11015" y="21584"/>
                  </a:lnTo>
                  <a:cubicBezTo>
                    <a:pt x="10657" y="21590"/>
                    <a:pt x="10311" y="21537"/>
                    <a:pt x="10072" y="21440"/>
                  </a:cubicBezTo>
                  <a:cubicBezTo>
                    <a:pt x="9891" y="21367"/>
                    <a:pt x="9785" y="21273"/>
                    <a:pt x="9771" y="21174"/>
                  </a:cubicBezTo>
                  <a:lnTo>
                    <a:pt x="9636" y="4253"/>
                  </a:lnTo>
                  <a:cubicBezTo>
                    <a:pt x="9639" y="4193"/>
                    <a:pt x="9570" y="4136"/>
                    <a:pt x="9447" y="4098"/>
                  </a:cubicBezTo>
                  <a:cubicBezTo>
                    <a:pt x="9286" y="4047"/>
                    <a:pt x="9059" y="4034"/>
                    <a:pt x="8864" y="4064"/>
                  </a:cubicBezTo>
                  <a:lnTo>
                    <a:pt x="1543" y="4572"/>
                  </a:lnTo>
                  <a:cubicBezTo>
                    <a:pt x="1228" y="4613"/>
                    <a:pt x="880" y="4601"/>
                    <a:pt x="591" y="4541"/>
                  </a:cubicBezTo>
                  <a:cubicBezTo>
                    <a:pt x="265" y="4472"/>
                    <a:pt x="51" y="4349"/>
                    <a:pt x="19" y="4212"/>
                  </a:cubicBezTo>
                  <a:lnTo>
                    <a:pt x="0" y="1732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7" name="Group">
            <a:extLst>
              <a:ext uri="{FF2B5EF4-FFF2-40B4-BE49-F238E27FC236}">
                <a16:creationId xmlns:a16="http://schemas.microsoft.com/office/drawing/2014/main" id="{A8FD4B76-90FB-1964-2C7F-0B7029B568D3}"/>
              </a:ext>
            </a:extLst>
          </p:cNvPr>
          <p:cNvGrpSpPr/>
          <p:nvPr/>
        </p:nvGrpSpPr>
        <p:grpSpPr>
          <a:xfrm>
            <a:off x="6910190" y="2700835"/>
            <a:ext cx="487453" cy="487453"/>
            <a:chOff x="0" y="0"/>
            <a:chExt cx="1711876" cy="1711876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FC98561E-8E33-BC25-E0AD-6C9277406941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5F7A8CA0-6612-3BF2-A8A8-D46B3EB81D10}"/>
                </a:ext>
              </a:extLst>
            </p:cNvPr>
            <p:cNvSpPr/>
            <p:nvPr/>
          </p:nvSpPr>
          <p:spPr>
            <a:xfrm>
              <a:off x="647033" y="527649"/>
              <a:ext cx="1013022" cy="112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01"/>
                  </a:moveTo>
                  <a:lnTo>
                    <a:pt x="8288" y="0"/>
                  </a:lnTo>
                  <a:lnTo>
                    <a:pt x="2509" y="135"/>
                  </a:lnTo>
                  <a:lnTo>
                    <a:pt x="0" y="3119"/>
                  </a:lnTo>
                  <a:lnTo>
                    <a:pt x="4283" y="7078"/>
                  </a:lnTo>
                  <a:lnTo>
                    <a:pt x="102" y="11743"/>
                  </a:lnTo>
                  <a:lnTo>
                    <a:pt x="11001" y="21600"/>
                  </a:lnTo>
                  <a:cubicBezTo>
                    <a:pt x="13575" y="20713"/>
                    <a:pt x="15892" y="19313"/>
                    <a:pt x="17776" y="17505"/>
                  </a:cubicBezTo>
                  <a:cubicBezTo>
                    <a:pt x="19460" y="15889"/>
                    <a:pt x="20761" y="13982"/>
                    <a:pt x="21600" y="11901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B6675D3E-14DC-9A05-C100-344934C6B419}"/>
                </a:ext>
              </a:extLst>
            </p:cNvPr>
            <p:cNvSpPr/>
            <p:nvPr/>
          </p:nvSpPr>
          <p:spPr>
            <a:xfrm>
              <a:off x="642385" y="464047"/>
              <a:ext cx="461341" cy="68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38" extrusionOk="0">
                  <a:moveTo>
                    <a:pt x="6392" y="6090"/>
                  </a:moveTo>
                  <a:lnTo>
                    <a:pt x="6392" y="6882"/>
                  </a:lnTo>
                  <a:cubicBezTo>
                    <a:pt x="6396" y="6960"/>
                    <a:pt x="6364" y="7038"/>
                    <a:pt x="6299" y="7103"/>
                  </a:cubicBezTo>
                  <a:cubicBezTo>
                    <a:pt x="6199" y="7203"/>
                    <a:pt x="6036" y="7265"/>
                    <a:pt x="5859" y="7271"/>
                  </a:cubicBezTo>
                  <a:lnTo>
                    <a:pt x="664" y="7276"/>
                  </a:lnTo>
                  <a:cubicBezTo>
                    <a:pt x="513" y="7279"/>
                    <a:pt x="364" y="7246"/>
                    <a:pt x="246" y="7182"/>
                  </a:cubicBezTo>
                  <a:cubicBezTo>
                    <a:pt x="87" y="7096"/>
                    <a:pt x="-4" y="6966"/>
                    <a:pt x="0" y="6829"/>
                  </a:cubicBezTo>
                  <a:lnTo>
                    <a:pt x="0" y="5619"/>
                  </a:lnTo>
                  <a:cubicBezTo>
                    <a:pt x="70" y="4333"/>
                    <a:pt x="814" y="3104"/>
                    <a:pt x="2100" y="2154"/>
                  </a:cubicBezTo>
                  <a:cubicBezTo>
                    <a:pt x="3421" y="1178"/>
                    <a:pt x="5208" y="568"/>
                    <a:pt x="7110" y="255"/>
                  </a:cubicBezTo>
                  <a:cubicBezTo>
                    <a:pt x="8638" y="4"/>
                    <a:pt x="10219" y="-53"/>
                    <a:pt x="11785" y="45"/>
                  </a:cubicBezTo>
                  <a:cubicBezTo>
                    <a:pt x="13407" y="147"/>
                    <a:pt x="15006" y="416"/>
                    <a:pt x="16439" y="941"/>
                  </a:cubicBezTo>
                  <a:cubicBezTo>
                    <a:pt x="17732" y="1414"/>
                    <a:pt x="18850" y="2083"/>
                    <a:pt x="19663" y="2911"/>
                  </a:cubicBezTo>
                  <a:cubicBezTo>
                    <a:pt x="20479" y="3743"/>
                    <a:pt x="20958" y="4708"/>
                    <a:pt x="20995" y="5706"/>
                  </a:cubicBezTo>
                  <a:cubicBezTo>
                    <a:pt x="21032" y="6696"/>
                    <a:pt x="20633" y="7663"/>
                    <a:pt x="20034" y="8566"/>
                  </a:cubicBezTo>
                  <a:cubicBezTo>
                    <a:pt x="19352" y="9594"/>
                    <a:pt x="18420" y="10534"/>
                    <a:pt x="17385" y="11416"/>
                  </a:cubicBezTo>
                  <a:cubicBezTo>
                    <a:pt x="16088" y="12522"/>
                    <a:pt x="14633" y="13536"/>
                    <a:pt x="13193" y="14557"/>
                  </a:cubicBezTo>
                  <a:cubicBezTo>
                    <a:pt x="11732" y="15593"/>
                    <a:pt x="10284" y="16637"/>
                    <a:pt x="8849" y="17689"/>
                  </a:cubicBezTo>
                  <a:cubicBezTo>
                    <a:pt x="8783" y="17718"/>
                    <a:pt x="8752" y="17772"/>
                    <a:pt x="8771" y="17824"/>
                  </a:cubicBezTo>
                  <a:cubicBezTo>
                    <a:pt x="8792" y="17880"/>
                    <a:pt x="8867" y="17919"/>
                    <a:pt x="8953" y="17919"/>
                  </a:cubicBezTo>
                  <a:lnTo>
                    <a:pt x="20829" y="17919"/>
                  </a:lnTo>
                  <a:cubicBezTo>
                    <a:pt x="21022" y="17905"/>
                    <a:pt x="21215" y="17947"/>
                    <a:pt x="21361" y="18034"/>
                  </a:cubicBezTo>
                  <a:cubicBezTo>
                    <a:pt x="21510" y="18123"/>
                    <a:pt x="21595" y="18250"/>
                    <a:pt x="21596" y="18384"/>
                  </a:cubicBezTo>
                  <a:lnTo>
                    <a:pt x="21596" y="21136"/>
                  </a:lnTo>
                  <a:cubicBezTo>
                    <a:pt x="21581" y="21230"/>
                    <a:pt x="21522" y="21318"/>
                    <a:pt x="21429" y="21387"/>
                  </a:cubicBezTo>
                  <a:cubicBezTo>
                    <a:pt x="21320" y="21470"/>
                    <a:pt x="21169" y="21522"/>
                    <a:pt x="21007" y="21534"/>
                  </a:cubicBezTo>
                  <a:lnTo>
                    <a:pt x="979" y="21534"/>
                  </a:lnTo>
                  <a:cubicBezTo>
                    <a:pt x="819" y="21547"/>
                    <a:pt x="657" y="21521"/>
                    <a:pt x="522" y="21461"/>
                  </a:cubicBezTo>
                  <a:cubicBezTo>
                    <a:pt x="361" y="21389"/>
                    <a:pt x="252" y="21274"/>
                    <a:pt x="222" y="21146"/>
                  </a:cubicBezTo>
                  <a:lnTo>
                    <a:pt x="189" y="18578"/>
                  </a:lnTo>
                  <a:cubicBezTo>
                    <a:pt x="178" y="18441"/>
                    <a:pt x="210" y="18305"/>
                    <a:pt x="282" y="18177"/>
                  </a:cubicBezTo>
                  <a:cubicBezTo>
                    <a:pt x="350" y="18057"/>
                    <a:pt x="453" y="17948"/>
                    <a:pt x="584" y="17855"/>
                  </a:cubicBezTo>
                  <a:lnTo>
                    <a:pt x="11394" y="10005"/>
                  </a:lnTo>
                  <a:cubicBezTo>
                    <a:pt x="11963" y="9497"/>
                    <a:pt x="12527" y="8986"/>
                    <a:pt x="13086" y="8472"/>
                  </a:cubicBezTo>
                  <a:cubicBezTo>
                    <a:pt x="13627" y="7974"/>
                    <a:pt x="14170" y="7464"/>
                    <a:pt x="14420" y="6868"/>
                  </a:cubicBezTo>
                  <a:cubicBezTo>
                    <a:pt x="14709" y="6181"/>
                    <a:pt x="14575" y="5464"/>
                    <a:pt x="14044" y="4885"/>
                  </a:cubicBezTo>
                  <a:cubicBezTo>
                    <a:pt x="13593" y="4393"/>
                    <a:pt x="12875" y="4026"/>
                    <a:pt x="12023" y="3825"/>
                  </a:cubicBezTo>
                  <a:cubicBezTo>
                    <a:pt x="10659" y="3503"/>
                    <a:pt x="9231" y="3631"/>
                    <a:pt x="8076" y="4087"/>
                  </a:cubicBezTo>
                  <a:cubicBezTo>
                    <a:pt x="7569" y="4288"/>
                    <a:pt x="7113" y="4553"/>
                    <a:pt x="6802" y="4894"/>
                  </a:cubicBezTo>
                  <a:cubicBezTo>
                    <a:pt x="6487" y="5241"/>
                    <a:pt x="6333" y="5657"/>
                    <a:pt x="6392" y="6090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1" name="Group">
            <a:extLst>
              <a:ext uri="{FF2B5EF4-FFF2-40B4-BE49-F238E27FC236}">
                <a16:creationId xmlns:a16="http://schemas.microsoft.com/office/drawing/2014/main" id="{51184B58-565E-C09D-DA81-F1B52DF44E22}"/>
              </a:ext>
            </a:extLst>
          </p:cNvPr>
          <p:cNvGrpSpPr/>
          <p:nvPr/>
        </p:nvGrpSpPr>
        <p:grpSpPr>
          <a:xfrm>
            <a:off x="6879393" y="3726025"/>
            <a:ext cx="487453" cy="487453"/>
            <a:chOff x="0" y="0"/>
            <a:chExt cx="1711876" cy="1711876"/>
          </a:xfrm>
        </p:grpSpPr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A15631F9-76D9-8554-0E04-68671A37A873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54FEB4B9-4911-2E77-677E-347137099674}"/>
                </a:ext>
              </a:extLst>
            </p:cNvPr>
            <p:cNvSpPr/>
            <p:nvPr/>
          </p:nvSpPr>
          <p:spPr>
            <a:xfrm>
              <a:off x="669126" y="518659"/>
              <a:ext cx="1004736" cy="111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36"/>
                  </a:moveTo>
                  <a:lnTo>
                    <a:pt x="8875" y="0"/>
                  </a:lnTo>
                  <a:lnTo>
                    <a:pt x="0" y="2059"/>
                  </a:lnTo>
                  <a:lnTo>
                    <a:pt x="3454" y="5169"/>
                  </a:lnTo>
                  <a:lnTo>
                    <a:pt x="3192" y="6850"/>
                  </a:lnTo>
                  <a:lnTo>
                    <a:pt x="6750" y="10052"/>
                  </a:lnTo>
                  <a:lnTo>
                    <a:pt x="5490" y="11512"/>
                  </a:lnTo>
                  <a:lnTo>
                    <a:pt x="2410" y="8864"/>
                  </a:lnTo>
                  <a:lnTo>
                    <a:pt x="953" y="11886"/>
                  </a:lnTo>
                  <a:lnTo>
                    <a:pt x="11639" y="21600"/>
                  </a:lnTo>
                  <a:cubicBezTo>
                    <a:pt x="14159" y="20558"/>
                    <a:pt x="16388" y="19022"/>
                    <a:pt x="18162" y="17104"/>
                  </a:cubicBezTo>
                  <a:cubicBezTo>
                    <a:pt x="19707" y="15434"/>
                    <a:pt x="20875" y="13509"/>
                    <a:pt x="21600" y="11436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114784B5-507C-25D1-D44A-5C09A82C5C75}"/>
                </a:ext>
              </a:extLst>
            </p:cNvPr>
            <p:cNvSpPr/>
            <p:nvPr/>
          </p:nvSpPr>
          <p:spPr>
            <a:xfrm>
              <a:off x="649886" y="514258"/>
              <a:ext cx="446341" cy="683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91" extrusionOk="0">
                  <a:moveTo>
                    <a:pt x="12133" y="3705"/>
                  </a:moveTo>
                  <a:lnTo>
                    <a:pt x="1263" y="3705"/>
                  </a:lnTo>
                  <a:cubicBezTo>
                    <a:pt x="1093" y="3705"/>
                    <a:pt x="928" y="3666"/>
                    <a:pt x="798" y="3594"/>
                  </a:cubicBezTo>
                  <a:cubicBezTo>
                    <a:pt x="678" y="3528"/>
                    <a:pt x="594" y="3438"/>
                    <a:pt x="560" y="3337"/>
                  </a:cubicBezTo>
                  <a:lnTo>
                    <a:pt x="560" y="514"/>
                  </a:lnTo>
                  <a:cubicBezTo>
                    <a:pt x="555" y="373"/>
                    <a:pt x="640" y="238"/>
                    <a:pt x="793" y="140"/>
                  </a:cubicBezTo>
                  <a:cubicBezTo>
                    <a:pt x="918" y="60"/>
                    <a:pt x="1081" y="11"/>
                    <a:pt x="1254" y="0"/>
                  </a:cubicBezTo>
                  <a:lnTo>
                    <a:pt x="20447" y="0"/>
                  </a:lnTo>
                  <a:cubicBezTo>
                    <a:pt x="20614" y="-2"/>
                    <a:pt x="20776" y="39"/>
                    <a:pt x="20896" y="115"/>
                  </a:cubicBezTo>
                  <a:cubicBezTo>
                    <a:pt x="21022" y="193"/>
                    <a:pt x="21092" y="302"/>
                    <a:pt x="21092" y="415"/>
                  </a:cubicBezTo>
                  <a:lnTo>
                    <a:pt x="21092" y="3562"/>
                  </a:lnTo>
                  <a:cubicBezTo>
                    <a:pt x="21087" y="3658"/>
                    <a:pt x="21056" y="3753"/>
                    <a:pt x="21000" y="3842"/>
                  </a:cubicBezTo>
                  <a:cubicBezTo>
                    <a:pt x="20947" y="3928"/>
                    <a:pt x="20871" y="4008"/>
                    <a:pt x="20776" y="4078"/>
                  </a:cubicBezTo>
                  <a:lnTo>
                    <a:pt x="14615" y="7758"/>
                  </a:lnTo>
                  <a:cubicBezTo>
                    <a:pt x="14538" y="7808"/>
                    <a:pt x="14510" y="7882"/>
                    <a:pt x="14542" y="7950"/>
                  </a:cubicBezTo>
                  <a:cubicBezTo>
                    <a:pt x="14567" y="8001"/>
                    <a:pt x="14623" y="8042"/>
                    <a:pt x="14697" y="8064"/>
                  </a:cubicBezTo>
                  <a:cubicBezTo>
                    <a:pt x="15727" y="8167"/>
                    <a:pt x="16712" y="8411"/>
                    <a:pt x="17589" y="8779"/>
                  </a:cubicBezTo>
                  <a:cubicBezTo>
                    <a:pt x="18597" y="9202"/>
                    <a:pt x="19434" y="9776"/>
                    <a:pt x="20059" y="10445"/>
                  </a:cubicBezTo>
                  <a:cubicBezTo>
                    <a:pt x="20822" y="11262"/>
                    <a:pt x="21235" y="12169"/>
                    <a:pt x="21412" y="13104"/>
                  </a:cubicBezTo>
                  <a:cubicBezTo>
                    <a:pt x="21588" y="14039"/>
                    <a:pt x="21528" y="15007"/>
                    <a:pt x="21273" y="15951"/>
                  </a:cubicBezTo>
                  <a:cubicBezTo>
                    <a:pt x="21068" y="16709"/>
                    <a:pt x="20740" y="17451"/>
                    <a:pt x="20211" y="18132"/>
                  </a:cubicBezTo>
                  <a:cubicBezTo>
                    <a:pt x="19696" y="18796"/>
                    <a:pt x="18997" y="19394"/>
                    <a:pt x="18143" y="19891"/>
                  </a:cubicBezTo>
                  <a:cubicBezTo>
                    <a:pt x="16120" y="21069"/>
                    <a:pt x="13441" y="21598"/>
                    <a:pt x="10734" y="21591"/>
                  </a:cubicBezTo>
                  <a:cubicBezTo>
                    <a:pt x="9081" y="21587"/>
                    <a:pt x="7448" y="21385"/>
                    <a:pt x="5977" y="20953"/>
                  </a:cubicBezTo>
                  <a:cubicBezTo>
                    <a:pt x="4452" y="20506"/>
                    <a:pt x="3115" y="19817"/>
                    <a:pt x="2073" y="18929"/>
                  </a:cubicBezTo>
                  <a:cubicBezTo>
                    <a:pt x="862" y="17895"/>
                    <a:pt x="145" y="16650"/>
                    <a:pt x="13" y="15350"/>
                  </a:cubicBezTo>
                  <a:lnTo>
                    <a:pt x="2" y="14852"/>
                  </a:lnTo>
                  <a:cubicBezTo>
                    <a:pt x="-12" y="14739"/>
                    <a:pt x="49" y="14627"/>
                    <a:pt x="170" y="14546"/>
                  </a:cubicBezTo>
                  <a:cubicBezTo>
                    <a:pt x="295" y="14462"/>
                    <a:pt x="469" y="14420"/>
                    <a:pt x="646" y="14429"/>
                  </a:cubicBezTo>
                  <a:lnTo>
                    <a:pt x="5990" y="14429"/>
                  </a:lnTo>
                  <a:cubicBezTo>
                    <a:pt x="6127" y="14434"/>
                    <a:pt x="6257" y="14472"/>
                    <a:pt x="6355" y="14535"/>
                  </a:cubicBezTo>
                  <a:cubicBezTo>
                    <a:pt x="6460" y="14603"/>
                    <a:pt x="6522" y="14695"/>
                    <a:pt x="6526" y="14791"/>
                  </a:cubicBezTo>
                  <a:cubicBezTo>
                    <a:pt x="6610" y="15121"/>
                    <a:pt x="6718" y="15448"/>
                    <a:pt x="6850" y="15771"/>
                  </a:cubicBezTo>
                  <a:cubicBezTo>
                    <a:pt x="6942" y="15998"/>
                    <a:pt x="7046" y="16223"/>
                    <a:pt x="7161" y="16445"/>
                  </a:cubicBezTo>
                  <a:cubicBezTo>
                    <a:pt x="7666" y="17125"/>
                    <a:pt x="8547" y="17608"/>
                    <a:pt x="9568" y="17834"/>
                  </a:cubicBezTo>
                  <a:cubicBezTo>
                    <a:pt x="10568" y="18055"/>
                    <a:pt x="11702" y="18029"/>
                    <a:pt x="12693" y="17662"/>
                  </a:cubicBezTo>
                  <a:cubicBezTo>
                    <a:pt x="14380" y="17037"/>
                    <a:pt x="14922" y="15695"/>
                    <a:pt x="14955" y="14403"/>
                  </a:cubicBezTo>
                  <a:cubicBezTo>
                    <a:pt x="14994" y="12890"/>
                    <a:pt x="14322" y="11313"/>
                    <a:pt x="12282" y="10703"/>
                  </a:cubicBezTo>
                  <a:cubicBezTo>
                    <a:pt x="11786" y="10554"/>
                    <a:pt x="11242" y="10487"/>
                    <a:pt x="10698" y="10509"/>
                  </a:cubicBezTo>
                  <a:cubicBezTo>
                    <a:pt x="10298" y="10525"/>
                    <a:pt x="9905" y="10589"/>
                    <a:pt x="9540" y="10698"/>
                  </a:cubicBezTo>
                  <a:lnTo>
                    <a:pt x="8545" y="11086"/>
                  </a:lnTo>
                  <a:cubicBezTo>
                    <a:pt x="8397" y="11157"/>
                    <a:pt x="8216" y="11191"/>
                    <a:pt x="8034" y="11182"/>
                  </a:cubicBezTo>
                  <a:cubicBezTo>
                    <a:pt x="7838" y="11172"/>
                    <a:pt x="7656" y="11114"/>
                    <a:pt x="7523" y="11019"/>
                  </a:cubicBezTo>
                  <a:lnTo>
                    <a:pt x="4907" y="8740"/>
                  </a:lnTo>
                  <a:cubicBezTo>
                    <a:pt x="4780" y="8645"/>
                    <a:pt x="4719" y="8520"/>
                    <a:pt x="4739" y="8394"/>
                  </a:cubicBezTo>
                  <a:cubicBezTo>
                    <a:pt x="4758" y="8276"/>
                    <a:pt x="4847" y="8168"/>
                    <a:pt x="4987" y="8092"/>
                  </a:cubicBezTo>
                  <a:lnTo>
                    <a:pt x="12302" y="3940"/>
                  </a:lnTo>
                  <a:cubicBezTo>
                    <a:pt x="12347" y="3901"/>
                    <a:pt x="12360" y="3851"/>
                    <a:pt x="12336" y="3805"/>
                  </a:cubicBezTo>
                  <a:cubicBezTo>
                    <a:pt x="12306" y="3747"/>
                    <a:pt x="12226" y="3707"/>
                    <a:pt x="12133" y="3705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" name="Group">
            <a:extLst>
              <a:ext uri="{FF2B5EF4-FFF2-40B4-BE49-F238E27FC236}">
                <a16:creationId xmlns:a16="http://schemas.microsoft.com/office/drawing/2014/main" id="{C22A40AE-AE4F-67AF-325B-D9B153534B68}"/>
              </a:ext>
            </a:extLst>
          </p:cNvPr>
          <p:cNvGrpSpPr/>
          <p:nvPr/>
        </p:nvGrpSpPr>
        <p:grpSpPr>
          <a:xfrm>
            <a:off x="6318609" y="4241258"/>
            <a:ext cx="487453" cy="487453"/>
            <a:chOff x="0" y="0"/>
            <a:chExt cx="1711876" cy="1711876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0A63A500-B5A8-5721-DEC9-DB6F5A2E4DAC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F33BCBB8-82E8-B1C8-152E-F2394C65A125}"/>
                </a:ext>
              </a:extLst>
            </p:cNvPr>
            <p:cNvSpPr/>
            <p:nvPr/>
          </p:nvSpPr>
          <p:spPr>
            <a:xfrm>
              <a:off x="616165" y="487238"/>
              <a:ext cx="1021662" cy="113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637"/>
                  </a:moveTo>
                  <a:lnTo>
                    <a:pt x="6509" y="0"/>
                  </a:lnTo>
                  <a:lnTo>
                    <a:pt x="789" y="6770"/>
                  </a:lnTo>
                  <a:lnTo>
                    <a:pt x="0" y="9518"/>
                  </a:lnTo>
                  <a:lnTo>
                    <a:pt x="13371" y="21600"/>
                  </a:lnTo>
                  <a:cubicBezTo>
                    <a:pt x="15329" y="20693"/>
                    <a:pt x="17084" y="19465"/>
                    <a:pt x="18547" y="17979"/>
                  </a:cubicBezTo>
                  <a:cubicBezTo>
                    <a:pt x="19816" y="16689"/>
                    <a:pt x="20847" y="15223"/>
                    <a:pt x="21600" y="13637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998A0030-7BF0-70C9-0C2F-6E63C52A973F}"/>
                </a:ext>
              </a:extLst>
            </p:cNvPr>
            <p:cNvSpPr/>
            <p:nvPr/>
          </p:nvSpPr>
          <p:spPr>
            <a:xfrm>
              <a:off x="608147" y="483678"/>
              <a:ext cx="505447" cy="67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86" extrusionOk="0">
                  <a:moveTo>
                    <a:pt x="13613" y="470"/>
                  </a:moveTo>
                  <a:cubicBezTo>
                    <a:pt x="13665" y="361"/>
                    <a:pt x="13642" y="239"/>
                    <a:pt x="13550" y="145"/>
                  </a:cubicBezTo>
                  <a:cubicBezTo>
                    <a:pt x="13448" y="41"/>
                    <a:pt x="13277" y="-14"/>
                    <a:pt x="13105" y="3"/>
                  </a:cubicBezTo>
                  <a:lnTo>
                    <a:pt x="8290" y="3"/>
                  </a:lnTo>
                  <a:cubicBezTo>
                    <a:pt x="8122" y="0"/>
                    <a:pt x="7957" y="32"/>
                    <a:pt x="7811" y="95"/>
                  </a:cubicBezTo>
                  <a:cubicBezTo>
                    <a:pt x="7666" y="158"/>
                    <a:pt x="7546" y="251"/>
                    <a:pt x="7468" y="363"/>
                  </a:cubicBezTo>
                  <a:lnTo>
                    <a:pt x="259" y="12493"/>
                  </a:lnTo>
                  <a:cubicBezTo>
                    <a:pt x="159" y="12622"/>
                    <a:pt x="87" y="12762"/>
                    <a:pt x="44" y="12907"/>
                  </a:cubicBezTo>
                  <a:cubicBezTo>
                    <a:pt x="5" y="13039"/>
                    <a:pt x="-8" y="13175"/>
                    <a:pt x="4" y="13309"/>
                  </a:cubicBezTo>
                  <a:lnTo>
                    <a:pt x="4" y="15558"/>
                  </a:lnTo>
                  <a:cubicBezTo>
                    <a:pt x="6" y="15682"/>
                    <a:pt x="72" y="15801"/>
                    <a:pt x="190" y="15888"/>
                  </a:cubicBezTo>
                  <a:cubicBezTo>
                    <a:pt x="307" y="15976"/>
                    <a:pt x="465" y="16026"/>
                    <a:pt x="631" y="16027"/>
                  </a:cubicBezTo>
                  <a:lnTo>
                    <a:pt x="13137" y="16027"/>
                  </a:lnTo>
                  <a:cubicBezTo>
                    <a:pt x="13235" y="16020"/>
                    <a:pt x="13328" y="16058"/>
                    <a:pt x="13373" y="16123"/>
                  </a:cubicBezTo>
                  <a:cubicBezTo>
                    <a:pt x="13393" y="16151"/>
                    <a:pt x="13402" y="16183"/>
                    <a:pt x="13399" y="16215"/>
                  </a:cubicBezTo>
                  <a:lnTo>
                    <a:pt x="13399" y="21194"/>
                  </a:lnTo>
                  <a:cubicBezTo>
                    <a:pt x="13407" y="21292"/>
                    <a:pt x="13461" y="21384"/>
                    <a:pt x="13552" y="21455"/>
                  </a:cubicBezTo>
                  <a:cubicBezTo>
                    <a:pt x="13657" y="21538"/>
                    <a:pt x="13802" y="21585"/>
                    <a:pt x="13954" y="21586"/>
                  </a:cubicBezTo>
                  <a:lnTo>
                    <a:pt x="18605" y="21586"/>
                  </a:lnTo>
                  <a:cubicBezTo>
                    <a:pt x="18737" y="21575"/>
                    <a:pt x="18860" y="21532"/>
                    <a:pt x="18957" y="21465"/>
                  </a:cubicBezTo>
                  <a:cubicBezTo>
                    <a:pt x="19071" y="21386"/>
                    <a:pt x="19141" y="21278"/>
                    <a:pt x="19154" y="21162"/>
                  </a:cubicBezTo>
                  <a:lnTo>
                    <a:pt x="19154" y="16255"/>
                  </a:lnTo>
                  <a:cubicBezTo>
                    <a:pt x="19164" y="16198"/>
                    <a:pt x="19199" y="16146"/>
                    <a:pt x="19254" y="16107"/>
                  </a:cubicBezTo>
                  <a:cubicBezTo>
                    <a:pt x="19328" y="16054"/>
                    <a:pt x="19431" y="16029"/>
                    <a:pt x="19533" y="16039"/>
                  </a:cubicBezTo>
                  <a:lnTo>
                    <a:pt x="21016" y="16039"/>
                  </a:lnTo>
                  <a:cubicBezTo>
                    <a:pt x="21173" y="16029"/>
                    <a:pt x="21320" y="15975"/>
                    <a:pt x="21426" y="15889"/>
                  </a:cubicBezTo>
                  <a:cubicBezTo>
                    <a:pt x="21529" y="15805"/>
                    <a:pt x="21588" y="15696"/>
                    <a:pt x="21591" y="15582"/>
                  </a:cubicBezTo>
                  <a:lnTo>
                    <a:pt x="21591" y="12528"/>
                  </a:lnTo>
                  <a:cubicBezTo>
                    <a:pt x="21592" y="12453"/>
                    <a:pt x="21556" y="12380"/>
                    <a:pt x="21489" y="12323"/>
                  </a:cubicBezTo>
                  <a:cubicBezTo>
                    <a:pt x="21394" y="12242"/>
                    <a:pt x="21250" y="12203"/>
                    <a:pt x="21108" y="12221"/>
                  </a:cubicBezTo>
                  <a:lnTo>
                    <a:pt x="19582" y="12221"/>
                  </a:lnTo>
                  <a:cubicBezTo>
                    <a:pt x="19493" y="12236"/>
                    <a:pt x="19399" y="12223"/>
                    <a:pt x="19323" y="12185"/>
                  </a:cubicBezTo>
                  <a:cubicBezTo>
                    <a:pt x="19250" y="12148"/>
                    <a:pt x="19200" y="12091"/>
                    <a:pt x="19183" y="12026"/>
                  </a:cubicBezTo>
                  <a:lnTo>
                    <a:pt x="19183" y="8346"/>
                  </a:lnTo>
                  <a:cubicBezTo>
                    <a:pt x="19204" y="8201"/>
                    <a:pt x="19129" y="8056"/>
                    <a:pt x="18983" y="7959"/>
                  </a:cubicBezTo>
                  <a:cubicBezTo>
                    <a:pt x="18855" y="7873"/>
                    <a:pt x="18684" y="7832"/>
                    <a:pt x="18514" y="7846"/>
                  </a:cubicBezTo>
                  <a:lnTo>
                    <a:pt x="14014" y="7846"/>
                  </a:lnTo>
                  <a:cubicBezTo>
                    <a:pt x="13824" y="7844"/>
                    <a:pt x="13643" y="7903"/>
                    <a:pt x="13517" y="8008"/>
                  </a:cubicBezTo>
                  <a:cubicBezTo>
                    <a:pt x="13409" y="8099"/>
                    <a:pt x="13350" y="8218"/>
                    <a:pt x="13353" y="8340"/>
                  </a:cubicBezTo>
                  <a:lnTo>
                    <a:pt x="13353" y="11989"/>
                  </a:lnTo>
                  <a:cubicBezTo>
                    <a:pt x="13360" y="12034"/>
                    <a:pt x="13339" y="12078"/>
                    <a:pt x="13297" y="12110"/>
                  </a:cubicBezTo>
                  <a:cubicBezTo>
                    <a:pt x="13254" y="12142"/>
                    <a:pt x="13194" y="12157"/>
                    <a:pt x="13135" y="12152"/>
                  </a:cubicBezTo>
                  <a:lnTo>
                    <a:pt x="6897" y="12152"/>
                  </a:lnTo>
                  <a:cubicBezTo>
                    <a:pt x="6846" y="12154"/>
                    <a:pt x="6798" y="12138"/>
                    <a:pt x="6766" y="12108"/>
                  </a:cubicBezTo>
                  <a:cubicBezTo>
                    <a:pt x="6723" y="12068"/>
                    <a:pt x="6720" y="12012"/>
                    <a:pt x="6758" y="11969"/>
                  </a:cubicBezTo>
                  <a:lnTo>
                    <a:pt x="13613" y="470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9" name="Group">
            <a:extLst>
              <a:ext uri="{FF2B5EF4-FFF2-40B4-BE49-F238E27FC236}">
                <a16:creationId xmlns:a16="http://schemas.microsoft.com/office/drawing/2014/main" id="{C64D59A8-A36F-9D78-1B93-3CE18CCDFE05}"/>
              </a:ext>
            </a:extLst>
          </p:cNvPr>
          <p:cNvGrpSpPr/>
          <p:nvPr/>
        </p:nvGrpSpPr>
        <p:grpSpPr>
          <a:xfrm>
            <a:off x="5346271" y="4244725"/>
            <a:ext cx="487453" cy="487453"/>
            <a:chOff x="0" y="0"/>
            <a:chExt cx="1711876" cy="1711876"/>
          </a:xfrm>
        </p:grpSpPr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E0BACDCA-439E-B560-9E55-D0D9C99DDB18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37593F74-07D7-9652-A52F-DB8B6C4E895D}"/>
                </a:ext>
              </a:extLst>
            </p:cNvPr>
            <p:cNvSpPr/>
            <p:nvPr/>
          </p:nvSpPr>
          <p:spPr>
            <a:xfrm>
              <a:off x="672354" y="501416"/>
              <a:ext cx="1006382" cy="112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22"/>
                  </a:moveTo>
                  <a:lnTo>
                    <a:pt x="8867" y="0"/>
                  </a:lnTo>
                  <a:lnTo>
                    <a:pt x="1873" y="1400"/>
                  </a:lnTo>
                  <a:lnTo>
                    <a:pt x="0" y="7647"/>
                  </a:lnTo>
                  <a:lnTo>
                    <a:pt x="2269" y="9825"/>
                  </a:lnTo>
                  <a:lnTo>
                    <a:pt x="1208" y="11840"/>
                  </a:lnTo>
                  <a:lnTo>
                    <a:pt x="12014" y="21600"/>
                  </a:lnTo>
                  <a:cubicBezTo>
                    <a:pt x="14556" y="20498"/>
                    <a:pt x="16779" y="18883"/>
                    <a:pt x="18507" y="16881"/>
                  </a:cubicBezTo>
                  <a:cubicBezTo>
                    <a:pt x="19912" y="15253"/>
                    <a:pt x="20962" y="13400"/>
                    <a:pt x="21600" y="11422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" name="Shape">
              <a:extLst>
                <a:ext uri="{FF2B5EF4-FFF2-40B4-BE49-F238E27FC236}">
                  <a16:creationId xmlns:a16="http://schemas.microsoft.com/office/drawing/2014/main" id="{AACEFB0E-3709-BE0B-0268-37601237FA26}"/>
                </a:ext>
              </a:extLst>
            </p:cNvPr>
            <p:cNvSpPr/>
            <p:nvPr/>
          </p:nvSpPr>
          <p:spPr>
            <a:xfrm>
              <a:off x="668244" y="496995"/>
              <a:ext cx="443865" cy="683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30" extrusionOk="0">
                  <a:moveTo>
                    <a:pt x="665" y="0"/>
                  </a:moveTo>
                  <a:lnTo>
                    <a:pt x="19757" y="0"/>
                  </a:lnTo>
                  <a:cubicBezTo>
                    <a:pt x="19935" y="5"/>
                    <a:pt x="20102" y="55"/>
                    <a:pt x="20224" y="138"/>
                  </a:cubicBezTo>
                  <a:cubicBezTo>
                    <a:pt x="20338" y="216"/>
                    <a:pt x="20405" y="318"/>
                    <a:pt x="20412" y="425"/>
                  </a:cubicBezTo>
                  <a:lnTo>
                    <a:pt x="20412" y="3234"/>
                  </a:lnTo>
                  <a:cubicBezTo>
                    <a:pt x="20404" y="3356"/>
                    <a:pt x="20323" y="3471"/>
                    <a:pt x="20188" y="3556"/>
                  </a:cubicBezTo>
                  <a:cubicBezTo>
                    <a:pt x="20059" y="3637"/>
                    <a:pt x="19890" y="3684"/>
                    <a:pt x="19711" y="3689"/>
                  </a:cubicBezTo>
                  <a:lnTo>
                    <a:pt x="6815" y="3689"/>
                  </a:lnTo>
                  <a:cubicBezTo>
                    <a:pt x="6714" y="3690"/>
                    <a:pt x="6618" y="3719"/>
                    <a:pt x="6551" y="3769"/>
                  </a:cubicBezTo>
                  <a:cubicBezTo>
                    <a:pt x="6495" y="3810"/>
                    <a:pt x="6463" y="3864"/>
                    <a:pt x="6462" y="3919"/>
                  </a:cubicBezTo>
                  <a:lnTo>
                    <a:pt x="6462" y="8251"/>
                  </a:lnTo>
                  <a:cubicBezTo>
                    <a:pt x="6430" y="8318"/>
                    <a:pt x="6473" y="8391"/>
                    <a:pt x="6566" y="8427"/>
                  </a:cubicBezTo>
                  <a:cubicBezTo>
                    <a:pt x="6623" y="8450"/>
                    <a:pt x="6692" y="8455"/>
                    <a:pt x="6755" y="8441"/>
                  </a:cubicBezTo>
                  <a:cubicBezTo>
                    <a:pt x="7650" y="8100"/>
                    <a:pt x="8624" y="7855"/>
                    <a:pt x="9640" y="7716"/>
                  </a:cubicBezTo>
                  <a:cubicBezTo>
                    <a:pt x="10816" y="7554"/>
                    <a:pt x="12026" y="7536"/>
                    <a:pt x="13216" y="7647"/>
                  </a:cubicBezTo>
                  <a:cubicBezTo>
                    <a:pt x="14686" y="7782"/>
                    <a:pt x="16101" y="8111"/>
                    <a:pt x="17339" y="8643"/>
                  </a:cubicBezTo>
                  <a:cubicBezTo>
                    <a:pt x="18521" y="9151"/>
                    <a:pt x="19507" y="9829"/>
                    <a:pt x="20192" y="10635"/>
                  </a:cubicBezTo>
                  <a:cubicBezTo>
                    <a:pt x="21024" y="11612"/>
                    <a:pt x="21371" y="12722"/>
                    <a:pt x="21476" y="13836"/>
                  </a:cubicBezTo>
                  <a:cubicBezTo>
                    <a:pt x="21577" y="14902"/>
                    <a:pt x="21459" y="15978"/>
                    <a:pt x="20945" y="16993"/>
                  </a:cubicBezTo>
                  <a:cubicBezTo>
                    <a:pt x="20345" y="18177"/>
                    <a:pt x="19234" y="19224"/>
                    <a:pt x="17741" y="20007"/>
                  </a:cubicBezTo>
                  <a:cubicBezTo>
                    <a:pt x="16253" y="20788"/>
                    <a:pt x="14453" y="21272"/>
                    <a:pt x="12560" y="21451"/>
                  </a:cubicBezTo>
                  <a:cubicBezTo>
                    <a:pt x="10980" y="21600"/>
                    <a:pt x="9372" y="21534"/>
                    <a:pt x="7817" y="21299"/>
                  </a:cubicBezTo>
                  <a:cubicBezTo>
                    <a:pt x="6239" y="21061"/>
                    <a:pt x="4722" y="20649"/>
                    <a:pt x="3474" y="19975"/>
                  </a:cubicBezTo>
                  <a:cubicBezTo>
                    <a:pt x="2556" y="19479"/>
                    <a:pt x="1820" y="18859"/>
                    <a:pt x="1246" y="18179"/>
                  </a:cubicBezTo>
                  <a:cubicBezTo>
                    <a:pt x="748" y="17588"/>
                    <a:pt x="375" y="16956"/>
                    <a:pt x="138" y="16301"/>
                  </a:cubicBezTo>
                  <a:lnTo>
                    <a:pt x="14" y="15781"/>
                  </a:lnTo>
                  <a:cubicBezTo>
                    <a:pt x="-23" y="15679"/>
                    <a:pt x="11" y="15571"/>
                    <a:pt x="107" y="15486"/>
                  </a:cubicBezTo>
                  <a:cubicBezTo>
                    <a:pt x="210" y="15396"/>
                    <a:pt x="372" y="15342"/>
                    <a:pt x="546" y="15341"/>
                  </a:cubicBezTo>
                  <a:lnTo>
                    <a:pt x="6027" y="15308"/>
                  </a:lnTo>
                  <a:cubicBezTo>
                    <a:pt x="6179" y="15311"/>
                    <a:pt x="6327" y="15341"/>
                    <a:pt x="6454" y="15395"/>
                  </a:cubicBezTo>
                  <a:cubicBezTo>
                    <a:pt x="6639" y="15473"/>
                    <a:pt x="6768" y="15596"/>
                    <a:pt x="6814" y="15736"/>
                  </a:cubicBezTo>
                  <a:cubicBezTo>
                    <a:pt x="6876" y="15903"/>
                    <a:pt x="6955" y="16067"/>
                    <a:pt x="7049" y="16227"/>
                  </a:cubicBezTo>
                  <a:cubicBezTo>
                    <a:pt x="7143" y="16386"/>
                    <a:pt x="7253" y="16542"/>
                    <a:pt x="7378" y="16692"/>
                  </a:cubicBezTo>
                  <a:cubicBezTo>
                    <a:pt x="7780" y="17084"/>
                    <a:pt x="8340" y="17397"/>
                    <a:pt x="8998" y="17596"/>
                  </a:cubicBezTo>
                  <a:cubicBezTo>
                    <a:pt x="9736" y="17819"/>
                    <a:pt x="10562" y="17888"/>
                    <a:pt x="11362" y="17793"/>
                  </a:cubicBezTo>
                  <a:cubicBezTo>
                    <a:pt x="12107" y="17677"/>
                    <a:pt x="12792" y="17435"/>
                    <a:pt x="13348" y="17091"/>
                  </a:cubicBezTo>
                  <a:cubicBezTo>
                    <a:pt x="13995" y="16691"/>
                    <a:pt x="14436" y="16174"/>
                    <a:pt x="14667" y="15613"/>
                  </a:cubicBezTo>
                  <a:cubicBezTo>
                    <a:pt x="14910" y="15022"/>
                    <a:pt x="14915" y="14405"/>
                    <a:pt x="14791" y="13800"/>
                  </a:cubicBezTo>
                  <a:cubicBezTo>
                    <a:pt x="14668" y="13198"/>
                    <a:pt x="14410" y="12598"/>
                    <a:pt x="13811" y="12132"/>
                  </a:cubicBezTo>
                  <a:cubicBezTo>
                    <a:pt x="13357" y="11778"/>
                    <a:pt x="12741" y="11532"/>
                    <a:pt x="12065" y="11394"/>
                  </a:cubicBezTo>
                  <a:cubicBezTo>
                    <a:pt x="11424" y="11264"/>
                    <a:pt x="10745" y="11234"/>
                    <a:pt x="10083" y="11306"/>
                  </a:cubicBezTo>
                  <a:cubicBezTo>
                    <a:pt x="9487" y="11315"/>
                    <a:pt x="8903" y="11418"/>
                    <a:pt x="8380" y="11605"/>
                  </a:cubicBezTo>
                  <a:cubicBezTo>
                    <a:pt x="7935" y="11764"/>
                    <a:pt x="7544" y="11981"/>
                    <a:pt x="7233" y="12243"/>
                  </a:cubicBezTo>
                  <a:cubicBezTo>
                    <a:pt x="7171" y="12301"/>
                    <a:pt x="7110" y="12359"/>
                    <a:pt x="7051" y="12418"/>
                  </a:cubicBezTo>
                  <a:cubicBezTo>
                    <a:pt x="6992" y="12477"/>
                    <a:pt x="6934" y="12536"/>
                    <a:pt x="6859" y="12586"/>
                  </a:cubicBezTo>
                  <a:cubicBezTo>
                    <a:pt x="6697" y="12694"/>
                    <a:pt x="6469" y="12749"/>
                    <a:pt x="6238" y="12738"/>
                  </a:cubicBezTo>
                  <a:lnTo>
                    <a:pt x="663" y="12738"/>
                  </a:lnTo>
                  <a:cubicBezTo>
                    <a:pt x="495" y="12752"/>
                    <a:pt x="326" y="12714"/>
                    <a:pt x="207" y="12635"/>
                  </a:cubicBezTo>
                  <a:cubicBezTo>
                    <a:pt x="91" y="12558"/>
                    <a:pt x="35" y="12451"/>
                    <a:pt x="56" y="12344"/>
                  </a:cubicBezTo>
                  <a:lnTo>
                    <a:pt x="56" y="443"/>
                  </a:lnTo>
                  <a:cubicBezTo>
                    <a:pt x="40" y="342"/>
                    <a:pt x="84" y="241"/>
                    <a:pt x="179" y="160"/>
                  </a:cubicBezTo>
                  <a:cubicBezTo>
                    <a:pt x="294" y="61"/>
                    <a:pt x="474" y="2"/>
                    <a:pt x="665" y="0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3" name="Group">
            <a:extLst>
              <a:ext uri="{FF2B5EF4-FFF2-40B4-BE49-F238E27FC236}">
                <a16:creationId xmlns:a16="http://schemas.microsoft.com/office/drawing/2014/main" id="{5EC9F8F1-66BF-C702-6034-8230A535F2E6}"/>
              </a:ext>
            </a:extLst>
          </p:cNvPr>
          <p:cNvGrpSpPr/>
          <p:nvPr/>
        </p:nvGrpSpPr>
        <p:grpSpPr>
          <a:xfrm>
            <a:off x="4644439" y="3612981"/>
            <a:ext cx="487453" cy="487453"/>
            <a:chOff x="0" y="0"/>
            <a:chExt cx="1711876" cy="1711876"/>
          </a:xfrm>
        </p:grpSpPr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42C377C6-E211-C07A-5BDB-EBF88A013FDE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B42EF7FB-99A6-1D99-F8B3-23DAA380A8CE}"/>
                </a:ext>
              </a:extLst>
            </p:cNvPr>
            <p:cNvSpPr/>
            <p:nvPr/>
          </p:nvSpPr>
          <p:spPr>
            <a:xfrm>
              <a:off x="699385" y="548864"/>
              <a:ext cx="953869" cy="108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2"/>
                  </a:moveTo>
                  <a:lnTo>
                    <a:pt x="7476" y="0"/>
                  </a:lnTo>
                  <a:lnTo>
                    <a:pt x="1839" y="423"/>
                  </a:lnTo>
                  <a:lnTo>
                    <a:pt x="0" y="11189"/>
                  </a:lnTo>
                  <a:lnTo>
                    <a:pt x="11813" y="21600"/>
                  </a:lnTo>
                  <a:cubicBezTo>
                    <a:pt x="14171" y="20625"/>
                    <a:pt x="16281" y="19239"/>
                    <a:pt x="18017" y="17525"/>
                  </a:cubicBezTo>
                  <a:cubicBezTo>
                    <a:pt x="19549" y="16013"/>
                    <a:pt x="20762" y="14271"/>
                    <a:pt x="21600" y="12382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id="{BB528970-339E-E86F-F2E3-897BB505DDAE}"/>
                </a:ext>
              </a:extLst>
            </p:cNvPr>
            <p:cNvSpPr/>
            <p:nvPr/>
          </p:nvSpPr>
          <p:spPr>
            <a:xfrm>
              <a:off x="649639" y="493272"/>
              <a:ext cx="446380" cy="69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51" extrusionOk="0">
                  <a:moveTo>
                    <a:pt x="10424" y="5"/>
                  </a:moveTo>
                  <a:cubicBezTo>
                    <a:pt x="9618" y="21"/>
                    <a:pt x="8814" y="85"/>
                    <a:pt x="8018" y="179"/>
                  </a:cubicBezTo>
                  <a:cubicBezTo>
                    <a:pt x="6661" y="339"/>
                    <a:pt x="5327" y="591"/>
                    <a:pt x="4125" y="1030"/>
                  </a:cubicBezTo>
                  <a:cubicBezTo>
                    <a:pt x="2985" y="1447"/>
                    <a:pt x="1997" y="2021"/>
                    <a:pt x="1276" y="2728"/>
                  </a:cubicBezTo>
                  <a:cubicBezTo>
                    <a:pt x="394" y="3592"/>
                    <a:pt x="-48" y="4614"/>
                    <a:pt x="4" y="5649"/>
                  </a:cubicBezTo>
                  <a:lnTo>
                    <a:pt x="4" y="14717"/>
                  </a:lnTo>
                  <a:cubicBezTo>
                    <a:pt x="-3" y="15687"/>
                    <a:pt x="285" y="16650"/>
                    <a:pt x="858" y="17546"/>
                  </a:cubicBezTo>
                  <a:cubicBezTo>
                    <a:pt x="1481" y="18521"/>
                    <a:pt x="2428" y="19401"/>
                    <a:pt x="3704" y="20058"/>
                  </a:cubicBezTo>
                  <a:cubicBezTo>
                    <a:pt x="4575" y="20507"/>
                    <a:pt x="5575" y="20836"/>
                    <a:pt x="6622" y="21079"/>
                  </a:cubicBezTo>
                  <a:cubicBezTo>
                    <a:pt x="7623" y="21310"/>
                    <a:pt x="8661" y="21461"/>
                    <a:pt x="9719" y="21521"/>
                  </a:cubicBezTo>
                  <a:cubicBezTo>
                    <a:pt x="10897" y="21588"/>
                    <a:pt x="12086" y="21541"/>
                    <a:pt x="13248" y="21399"/>
                  </a:cubicBezTo>
                  <a:cubicBezTo>
                    <a:pt x="14448" y="21252"/>
                    <a:pt x="15615" y="21005"/>
                    <a:pt x="16669" y="20606"/>
                  </a:cubicBezTo>
                  <a:cubicBezTo>
                    <a:pt x="19055" y="19701"/>
                    <a:pt x="20635" y="18140"/>
                    <a:pt x="21227" y="16389"/>
                  </a:cubicBezTo>
                  <a:cubicBezTo>
                    <a:pt x="21487" y="15619"/>
                    <a:pt x="21552" y="14831"/>
                    <a:pt x="21492" y="14054"/>
                  </a:cubicBezTo>
                  <a:cubicBezTo>
                    <a:pt x="21434" y="13306"/>
                    <a:pt x="21258" y="12557"/>
                    <a:pt x="20870" y="11841"/>
                  </a:cubicBezTo>
                  <a:cubicBezTo>
                    <a:pt x="20239" y="10675"/>
                    <a:pt x="19065" y="9661"/>
                    <a:pt x="17468" y="8984"/>
                  </a:cubicBezTo>
                  <a:cubicBezTo>
                    <a:pt x="16384" y="8524"/>
                    <a:pt x="15149" y="8240"/>
                    <a:pt x="13877" y="8078"/>
                  </a:cubicBezTo>
                  <a:cubicBezTo>
                    <a:pt x="12706" y="7929"/>
                    <a:pt x="11506" y="7883"/>
                    <a:pt x="10326" y="8001"/>
                  </a:cubicBezTo>
                  <a:cubicBezTo>
                    <a:pt x="9678" y="8065"/>
                    <a:pt x="9044" y="8181"/>
                    <a:pt x="8447" y="8358"/>
                  </a:cubicBezTo>
                  <a:cubicBezTo>
                    <a:pt x="7918" y="8515"/>
                    <a:pt x="7426" y="8719"/>
                    <a:pt x="6986" y="8965"/>
                  </a:cubicBezTo>
                  <a:cubicBezTo>
                    <a:pt x="6923" y="9009"/>
                    <a:pt x="6826" y="9025"/>
                    <a:pt x="6739" y="9005"/>
                  </a:cubicBezTo>
                  <a:cubicBezTo>
                    <a:pt x="6648" y="8984"/>
                    <a:pt x="6585" y="8931"/>
                    <a:pt x="6582" y="8868"/>
                  </a:cubicBezTo>
                  <a:lnTo>
                    <a:pt x="6626" y="5936"/>
                  </a:lnTo>
                  <a:cubicBezTo>
                    <a:pt x="6608" y="5268"/>
                    <a:pt x="7063" y="4655"/>
                    <a:pt x="7815" y="4245"/>
                  </a:cubicBezTo>
                  <a:cubicBezTo>
                    <a:pt x="8531" y="3855"/>
                    <a:pt x="9476" y="3670"/>
                    <a:pt x="10464" y="3678"/>
                  </a:cubicBezTo>
                  <a:cubicBezTo>
                    <a:pt x="11361" y="3685"/>
                    <a:pt x="12222" y="3852"/>
                    <a:pt x="12899" y="4191"/>
                  </a:cubicBezTo>
                  <a:cubicBezTo>
                    <a:pt x="13668" y="4576"/>
                    <a:pt x="14160" y="5162"/>
                    <a:pt x="14215" y="5816"/>
                  </a:cubicBezTo>
                  <a:lnTo>
                    <a:pt x="14215" y="6256"/>
                  </a:lnTo>
                  <a:cubicBezTo>
                    <a:pt x="14199" y="6347"/>
                    <a:pt x="14244" y="6438"/>
                    <a:pt x="14339" y="6507"/>
                  </a:cubicBezTo>
                  <a:cubicBezTo>
                    <a:pt x="14408" y="6557"/>
                    <a:pt x="14500" y="6593"/>
                    <a:pt x="14601" y="6608"/>
                  </a:cubicBezTo>
                  <a:lnTo>
                    <a:pt x="20034" y="6608"/>
                  </a:lnTo>
                  <a:cubicBezTo>
                    <a:pt x="20183" y="6614"/>
                    <a:pt x="20330" y="6580"/>
                    <a:pt x="20441" y="6517"/>
                  </a:cubicBezTo>
                  <a:cubicBezTo>
                    <a:pt x="20538" y="6462"/>
                    <a:pt x="20601" y="6389"/>
                    <a:pt x="20623" y="6307"/>
                  </a:cubicBezTo>
                  <a:lnTo>
                    <a:pt x="20623" y="5047"/>
                  </a:lnTo>
                  <a:cubicBezTo>
                    <a:pt x="20644" y="4063"/>
                    <a:pt x="20135" y="3106"/>
                    <a:pt x="19180" y="2340"/>
                  </a:cubicBezTo>
                  <a:cubicBezTo>
                    <a:pt x="18414" y="1725"/>
                    <a:pt x="17417" y="1271"/>
                    <a:pt x="16367" y="910"/>
                  </a:cubicBezTo>
                  <a:cubicBezTo>
                    <a:pt x="15270" y="533"/>
                    <a:pt x="14086" y="249"/>
                    <a:pt x="12834" y="108"/>
                  </a:cubicBezTo>
                  <a:cubicBezTo>
                    <a:pt x="12036" y="18"/>
                    <a:pt x="11230" y="-12"/>
                    <a:pt x="10424" y="5"/>
                  </a:cubicBezTo>
                  <a:close/>
                  <a:moveTo>
                    <a:pt x="11057" y="11458"/>
                  </a:moveTo>
                  <a:cubicBezTo>
                    <a:pt x="11968" y="11483"/>
                    <a:pt x="12847" y="11696"/>
                    <a:pt x="13517" y="12107"/>
                  </a:cubicBezTo>
                  <a:cubicBezTo>
                    <a:pt x="14142" y="12490"/>
                    <a:pt x="14511" y="13005"/>
                    <a:pt x="14728" y="13544"/>
                  </a:cubicBezTo>
                  <a:cubicBezTo>
                    <a:pt x="14975" y="14157"/>
                    <a:pt x="15028" y="14796"/>
                    <a:pt x="14888" y="15423"/>
                  </a:cubicBezTo>
                  <a:cubicBezTo>
                    <a:pt x="14785" y="16118"/>
                    <a:pt x="14276" y="16763"/>
                    <a:pt x="13467" y="17224"/>
                  </a:cubicBezTo>
                  <a:cubicBezTo>
                    <a:pt x="12839" y="17582"/>
                    <a:pt x="12062" y="17809"/>
                    <a:pt x="11231" y="17871"/>
                  </a:cubicBezTo>
                  <a:cubicBezTo>
                    <a:pt x="10329" y="17938"/>
                    <a:pt x="9422" y="17805"/>
                    <a:pt x="8640" y="17506"/>
                  </a:cubicBezTo>
                  <a:cubicBezTo>
                    <a:pt x="8025" y="17272"/>
                    <a:pt x="7507" y="16943"/>
                    <a:pt x="7168" y="16538"/>
                  </a:cubicBezTo>
                  <a:cubicBezTo>
                    <a:pt x="6641" y="15908"/>
                    <a:pt x="6592" y="15175"/>
                    <a:pt x="6651" y="14461"/>
                  </a:cubicBezTo>
                  <a:cubicBezTo>
                    <a:pt x="6703" y="13834"/>
                    <a:pt x="6841" y="13196"/>
                    <a:pt x="7349" y="12659"/>
                  </a:cubicBezTo>
                  <a:cubicBezTo>
                    <a:pt x="7956" y="12020"/>
                    <a:pt x="8996" y="11616"/>
                    <a:pt x="10141" y="11493"/>
                  </a:cubicBezTo>
                  <a:cubicBezTo>
                    <a:pt x="10445" y="11460"/>
                    <a:pt x="10753" y="11449"/>
                    <a:pt x="11057" y="11458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7" name="Group">
            <a:extLst>
              <a:ext uri="{FF2B5EF4-FFF2-40B4-BE49-F238E27FC236}">
                <a16:creationId xmlns:a16="http://schemas.microsoft.com/office/drawing/2014/main" id="{F03F2F9E-389E-4FE0-1533-C5A8ACF30CFC}"/>
              </a:ext>
            </a:extLst>
          </p:cNvPr>
          <p:cNvGrpSpPr/>
          <p:nvPr/>
        </p:nvGrpSpPr>
        <p:grpSpPr>
          <a:xfrm>
            <a:off x="4639549" y="2710615"/>
            <a:ext cx="487453" cy="487453"/>
            <a:chOff x="0" y="0"/>
            <a:chExt cx="1711876" cy="1711876"/>
          </a:xfrm>
        </p:grpSpPr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8DB10E24-3EE9-D2F9-C726-AF61EB57841E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85DA702F-058B-CCA1-2AA4-532B1D94D7D3}"/>
                </a:ext>
              </a:extLst>
            </p:cNvPr>
            <p:cNvSpPr/>
            <p:nvPr/>
          </p:nvSpPr>
          <p:spPr>
            <a:xfrm>
              <a:off x="671234" y="525115"/>
              <a:ext cx="1006038" cy="1111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035"/>
                  </a:moveTo>
                  <a:lnTo>
                    <a:pt x="9377" y="0"/>
                  </a:lnTo>
                  <a:lnTo>
                    <a:pt x="1479" y="1277"/>
                  </a:lnTo>
                  <a:lnTo>
                    <a:pt x="0" y="3228"/>
                  </a:lnTo>
                  <a:lnTo>
                    <a:pt x="4875" y="7698"/>
                  </a:lnTo>
                  <a:lnTo>
                    <a:pt x="1930" y="12899"/>
                  </a:lnTo>
                  <a:lnTo>
                    <a:pt x="11512" y="21600"/>
                  </a:lnTo>
                  <a:cubicBezTo>
                    <a:pt x="14086" y="20552"/>
                    <a:pt x="16358" y="18978"/>
                    <a:pt x="18150" y="17003"/>
                  </a:cubicBezTo>
                  <a:cubicBezTo>
                    <a:pt x="19740" y="15249"/>
                    <a:pt x="20915" y="13218"/>
                    <a:pt x="21600" y="11035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9E03D3E9-EF2D-A6C0-3CCA-38FE9C19D0D7}"/>
                </a:ext>
              </a:extLst>
            </p:cNvPr>
            <p:cNvSpPr/>
            <p:nvPr/>
          </p:nvSpPr>
          <p:spPr>
            <a:xfrm>
              <a:off x="666758" y="518349"/>
              <a:ext cx="445621" cy="675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0" extrusionOk="0">
                  <a:moveTo>
                    <a:pt x="4470" y="21065"/>
                  </a:moveTo>
                  <a:cubicBezTo>
                    <a:pt x="4392" y="21172"/>
                    <a:pt x="4398" y="21296"/>
                    <a:pt x="4483" y="21400"/>
                  </a:cubicBezTo>
                  <a:cubicBezTo>
                    <a:pt x="4573" y="21509"/>
                    <a:pt x="4741" y="21580"/>
                    <a:pt x="4928" y="21590"/>
                  </a:cubicBezTo>
                  <a:lnTo>
                    <a:pt x="10486" y="21590"/>
                  </a:lnTo>
                  <a:cubicBezTo>
                    <a:pt x="10672" y="21592"/>
                    <a:pt x="10854" y="21557"/>
                    <a:pt x="11010" y="21490"/>
                  </a:cubicBezTo>
                  <a:cubicBezTo>
                    <a:pt x="11184" y="21415"/>
                    <a:pt x="11314" y="21304"/>
                    <a:pt x="11382" y="21174"/>
                  </a:cubicBezTo>
                  <a:lnTo>
                    <a:pt x="21240" y="4277"/>
                  </a:lnTo>
                  <a:cubicBezTo>
                    <a:pt x="21341" y="4122"/>
                    <a:pt x="21420" y="3961"/>
                    <a:pt x="21478" y="3796"/>
                  </a:cubicBezTo>
                  <a:cubicBezTo>
                    <a:pt x="21537" y="3624"/>
                    <a:pt x="21573" y="3448"/>
                    <a:pt x="21583" y="3271"/>
                  </a:cubicBezTo>
                  <a:lnTo>
                    <a:pt x="21583" y="570"/>
                  </a:lnTo>
                  <a:cubicBezTo>
                    <a:pt x="21588" y="412"/>
                    <a:pt x="21492" y="260"/>
                    <a:pt x="21318" y="152"/>
                  </a:cubicBezTo>
                  <a:cubicBezTo>
                    <a:pt x="21157" y="52"/>
                    <a:pt x="20943" y="-2"/>
                    <a:pt x="20722" y="1"/>
                  </a:cubicBezTo>
                  <a:lnTo>
                    <a:pt x="761" y="1"/>
                  </a:lnTo>
                  <a:cubicBezTo>
                    <a:pt x="541" y="-8"/>
                    <a:pt x="326" y="50"/>
                    <a:pt x="180" y="159"/>
                  </a:cubicBezTo>
                  <a:cubicBezTo>
                    <a:pt x="53" y="253"/>
                    <a:pt x="-11" y="377"/>
                    <a:pt x="2" y="503"/>
                  </a:cubicBezTo>
                  <a:lnTo>
                    <a:pt x="2" y="5163"/>
                  </a:lnTo>
                  <a:cubicBezTo>
                    <a:pt x="-12" y="5287"/>
                    <a:pt x="46" y="5410"/>
                    <a:pt x="163" y="5507"/>
                  </a:cubicBezTo>
                  <a:cubicBezTo>
                    <a:pt x="318" y="5636"/>
                    <a:pt x="559" y="5705"/>
                    <a:pt x="806" y="5694"/>
                  </a:cubicBezTo>
                  <a:lnTo>
                    <a:pt x="4700" y="5694"/>
                  </a:lnTo>
                  <a:cubicBezTo>
                    <a:pt x="4883" y="5686"/>
                    <a:pt x="5052" y="5627"/>
                    <a:pt x="5165" y="5532"/>
                  </a:cubicBezTo>
                  <a:cubicBezTo>
                    <a:pt x="5244" y="5465"/>
                    <a:pt x="5291" y="5384"/>
                    <a:pt x="5298" y="5299"/>
                  </a:cubicBezTo>
                  <a:lnTo>
                    <a:pt x="5298" y="4026"/>
                  </a:lnTo>
                  <a:cubicBezTo>
                    <a:pt x="5304" y="3956"/>
                    <a:pt x="5348" y="3889"/>
                    <a:pt x="5422" y="3838"/>
                  </a:cubicBezTo>
                  <a:cubicBezTo>
                    <a:pt x="5500" y="3784"/>
                    <a:pt x="5607" y="3752"/>
                    <a:pt x="5720" y="3747"/>
                  </a:cubicBezTo>
                  <a:lnTo>
                    <a:pt x="14150" y="3747"/>
                  </a:lnTo>
                  <a:cubicBezTo>
                    <a:pt x="14260" y="3740"/>
                    <a:pt x="14366" y="3777"/>
                    <a:pt x="14418" y="3842"/>
                  </a:cubicBezTo>
                  <a:cubicBezTo>
                    <a:pt x="14458" y="3892"/>
                    <a:pt x="14459" y="3952"/>
                    <a:pt x="14420" y="4003"/>
                  </a:cubicBezTo>
                  <a:lnTo>
                    <a:pt x="4470" y="21065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2F0673AA-C32A-340E-DF49-456170A65037}"/>
              </a:ext>
            </a:extLst>
          </p:cNvPr>
          <p:cNvGrpSpPr/>
          <p:nvPr/>
        </p:nvGrpSpPr>
        <p:grpSpPr>
          <a:xfrm>
            <a:off x="5349269" y="2048315"/>
            <a:ext cx="487453" cy="487453"/>
            <a:chOff x="0" y="0"/>
            <a:chExt cx="1711876" cy="1711876"/>
          </a:xfrm>
        </p:grpSpPr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6874B77C-AC57-9F96-A1CC-DC87F82D233A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4B18EBF2-E28E-817F-FB35-7E16FC9CB804}"/>
                </a:ext>
              </a:extLst>
            </p:cNvPr>
            <p:cNvSpPr/>
            <p:nvPr/>
          </p:nvSpPr>
          <p:spPr>
            <a:xfrm>
              <a:off x="714426" y="553420"/>
              <a:ext cx="942678" cy="1076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057"/>
                  </a:moveTo>
                  <a:lnTo>
                    <a:pt x="7834" y="0"/>
                  </a:lnTo>
                  <a:lnTo>
                    <a:pt x="2428" y="76"/>
                  </a:lnTo>
                  <a:lnTo>
                    <a:pt x="1013" y="2102"/>
                  </a:lnTo>
                  <a:lnTo>
                    <a:pt x="1125" y="6808"/>
                  </a:lnTo>
                  <a:lnTo>
                    <a:pt x="0" y="11377"/>
                  </a:lnTo>
                  <a:lnTo>
                    <a:pt x="11661" y="21600"/>
                  </a:lnTo>
                  <a:cubicBezTo>
                    <a:pt x="14131" y="20578"/>
                    <a:pt x="16326" y="19111"/>
                    <a:pt x="18104" y="17295"/>
                  </a:cubicBezTo>
                  <a:cubicBezTo>
                    <a:pt x="19619" y="15747"/>
                    <a:pt x="20803" y="13973"/>
                    <a:pt x="21600" y="12057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8" name="Shape">
              <a:extLst>
                <a:ext uri="{FF2B5EF4-FFF2-40B4-BE49-F238E27FC236}">
                  <a16:creationId xmlns:a16="http://schemas.microsoft.com/office/drawing/2014/main" id="{23E63850-97A6-C56E-D16A-62066A76082D}"/>
                </a:ext>
              </a:extLst>
            </p:cNvPr>
            <p:cNvSpPr/>
            <p:nvPr/>
          </p:nvSpPr>
          <p:spPr>
            <a:xfrm>
              <a:off x="659506" y="491365"/>
              <a:ext cx="448194" cy="69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8" h="21582" extrusionOk="0">
                  <a:moveTo>
                    <a:pt x="10295" y="0"/>
                  </a:moveTo>
                  <a:cubicBezTo>
                    <a:pt x="8128" y="11"/>
                    <a:pt x="6097" y="332"/>
                    <a:pt x="4424" y="975"/>
                  </a:cubicBezTo>
                  <a:cubicBezTo>
                    <a:pt x="2828" y="1589"/>
                    <a:pt x="1584" y="2485"/>
                    <a:pt x="843" y="3589"/>
                  </a:cubicBezTo>
                  <a:cubicBezTo>
                    <a:pt x="-629" y="5782"/>
                    <a:pt x="142" y="8483"/>
                    <a:pt x="3273" y="10124"/>
                  </a:cubicBezTo>
                  <a:cubicBezTo>
                    <a:pt x="3335" y="10143"/>
                    <a:pt x="3378" y="10182"/>
                    <a:pt x="3385" y="10227"/>
                  </a:cubicBezTo>
                  <a:cubicBezTo>
                    <a:pt x="3393" y="10271"/>
                    <a:pt x="3366" y="10314"/>
                    <a:pt x="3315" y="10342"/>
                  </a:cubicBezTo>
                  <a:cubicBezTo>
                    <a:pt x="2644" y="10668"/>
                    <a:pt x="2067" y="11062"/>
                    <a:pt x="1600" y="11506"/>
                  </a:cubicBezTo>
                  <a:cubicBezTo>
                    <a:pt x="1171" y="11914"/>
                    <a:pt x="835" y="12364"/>
                    <a:pt x="582" y="12832"/>
                  </a:cubicBezTo>
                  <a:cubicBezTo>
                    <a:pt x="87" y="13749"/>
                    <a:pt x="-92" y="14739"/>
                    <a:pt x="44" y="15734"/>
                  </a:cubicBezTo>
                  <a:cubicBezTo>
                    <a:pt x="277" y="17449"/>
                    <a:pt x="1359" y="18996"/>
                    <a:pt x="3248" y="20048"/>
                  </a:cubicBezTo>
                  <a:cubicBezTo>
                    <a:pt x="5154" y="21109"/>
                    <a:pt x="7742" y="21572"/>
                    <a:pt x="10400" y="21582"/>
                  </a:cubicBezTo>
                  <a:cubicBezTo>
                    <a:pt x="12394" y="21590"/>
                    <a:pt x="14364" y="21340"/>
                    <a:pt x="16063" y="20777"/>
                  </a:cubicBezTo>
                  <a:cubicBezTo>
                    <a:pt x="17794" y="20202"/>
                    <a:pt x="19240" y="19304"/>
                    <a:pt x="20084" y="18092"/>
                  </a:cubicBezTo>
                  <a:cubicBezTo>
                    <a:pt x="20623" y="17319"/>
                    <a:pt x="20844" y="16483"/>
                    <a:pt x="20908" y="15649"/>
                  </a:cubicBezTo>
                  <a:cubicBezTo>
                    <a:pt x="20971" y="14837"/>
                    <a:pt x="20886" y="14010"/>
                    <a:pt x="20563" y="13209"/>
                  </a:cubicBezTo>
                  <a:cubicBezTo>
                    <a:pt x="20328" y="12624"/>
                    <a:pt x="19972" y="12068"/>
                    <a:pt x="19468" y="11574"/>
                  </a:cubicBezTo>
                  <a:cubicBezTo>
                    <a:pt x="18952" y="11067"/>
                    <a:pt x="18287" y="10631"/>
                    <a:pt x="17507" y="10292"/>
                  </a:cubicBezTo>
                  <a:cubicBezTo>
                    <a:pt x="17428" y="10275"/>
                    <a:pt x="17375" y="10225"/>
                    <a:pt x="17380" y="10171"/>
                  </a:cubicBezTo>
                  <a:cubicBezTo>
                    <a:pt x="17384" y="10120"/>
                    <a:pt x="17434" y="10078"/>
                    <a:pt x="17507" y="10063"/>
                  </a:cubicBezTo>
                  <a:cubicBezTo>
                    <a:pt x="19114" y="9318"/>
                    <a:pt x="20145" y="8279"/>
                    <a:pt x="20591" y="7154"/>
                  </a:cubicBezTo>
                  <a:cubicBezTo>
                    <a:pt x="20821" y="6575"/>
                    <a:pt x="20857" y="5986"/>
                    <a:pt x="20753" y="5402"/>
                  </a:cubicBezTo>
                  <a:cubicBezTo>
                    <a:pt x="20649" y="4813"/>
                    <a:pt x="20405" y="4232"/>
                    <a:pt x="20102" y="3664"/>
                  </a:cubicBezTo>
                  <a:cubicBezTo>
                    <a:pt x="19445" y="2434"/>
                    <a:pt x="18132" y="1498"/>
                    <a:pt x="16408" y="886"/>
                  </a:cubicBezTo>
                  <a:cubicBezTo>
                    <a:pt x="14660" y="265"/>
                    <a:pt x="12509" y="-10"/>
                    <a:pt x="10295" y="0"/>
                  </a:cubicBezTo>
                  <a:close/>
                  <a:moveTo>
                    <a:pt x="10523" y="3624"/>
                  </a:moveTo>
                  <a:cubicBezTo>
                    <a:pt x="11162" y="3616"/>
                    <a:pt x="11789" y="3686"/>
                    <a:pt x="12365" y="3849"/>
                  </a:cubicBezTo>
                  <a:cubicBezTo>
                    <a:pt x="13110" y="4059"/>
                    <a:pt x="13750" y="4422"/>
                    <a:pt x="14154" y="4908"/>
                  </a:cubicBezTo>
                  <a:cubicBezTo>
                    <a:pt x="14650" y="5503"/>
                    <a:pt x="14713" y="6184"/>
                    <a:pt x="14566" y="6824"/>
                  </a:cubicBezTo>
                  <a:cubicBezTo>
                    <a:pt x="14425" y="7437"/>
                    <a:pt x="14125" y="8083"/>
                    <a:pt x="13383" y="8519"/>
                  </a:cubicBezTo>
                  <a:cubicBezTo>
                    <a:pt x="12138" y="9252"/>
                    <a:pt x="10417" y="9305"/>
                    <a:pt x="8812" y="8915"/>
                  </a:cubicBezTo>
                  <a:cubicBezTo>
                    <a:pt x="6945" y="8462"/>
                    <a:pt x="6123" y="7081"/>
                    <a:pt x="6414" y="5812"/>
                  </a:cubicBezTo>
                  <a:cubicBezTo>
                    <a:pt x="6555" y="5196"/>
                    <a:pt x="6999" y="4638"/>
                    <a:pt x="7692" y="4254"/>
                  </a:cubicBezTo>
                  <a:cubicBezTo>
                    <a:pt x="8299" y="3918"/>
                    <a:pt x="9069" y="3732"/>
                    <a:pt x="9883" y="3659"/>
                  </a:cubicBezTo>
                  <a:cubicBezTo>
                    <a:pt x="10096" y="3640"/>
                    <a:pt x="10311" y="3627"/>
                    <a:pt x="10523" y="3624"/>
                  </a:cubicBezTo>
                  <a:close/>
                  <a:moveTo>
                    <a:pt x="10228" y="11761"/>
                  </a:moveTo>
                  <a:cubicBezTo>
                    <a:pt x="11551" y="11697"/>
                    <a:pt x="12862" y="12030"/>
                    <a:pt x="13661" y="12731"/>
                  </a:cubicBezTo>
                  <a:cubicBezTo>
                    <a:pt x="14298" y="13290"/>
                    <a:pt x="14500" y="13998"/>
                    <a:pt x="14552" y="14698"/>
                  </a:cubicBezTo>
                  <a:cubicBezTo>
                    <a:pt x="14599" y="15338"/>
                    <a:pt x="14525" y="15989"/>
                    <a:pt x="14112" y="16567"/>
                  </a:cubicBezTo>
                  <a:cubicBezTo>
                    <a:pt x="13779" y="17034"/>
                    <a:pt x="13243" y="17425"/>
                    <a:pt x="12569" y="17682"/>
                  </a:cubicBezTo>
                  <a:cubicBezTo>
                    <a:pt x="11862" y="17953"/>
                    <a:pt x="11046" y="18062"/>
                    <a:pt x="10231" y="18034"/>
                  </a:cubicBezTo>
                  <a:cubicBezTo>
                    <a:pt x="9494" y="18008"/>
                    <a:pt x="8769" y="17868"/>
                    <a:pt x="8164" y="17586"/>
                  </a:cubicBezTo>
                  <a:cubicBezTo>
                    <a:pt x="7688" y="17365"/>
                    <a:pt x="7308" y="17067"/>
                    <a:pt x="7041" y="16724"/>
                  </a:cubicBezTo>
                  <a:cubicBezTo>
                    <a:pt x="6685" y="16268"/>
                    <a:pt x="6541" y="15756"/>
                    <a:pt x="6481" y="15244"/>
                  </a:cubicBezTo>
                  <a:cubicBezTo>
                    <a:pt x="6417" y="14704"/>
                    <a:pt x="6443" y="14157"/>
                    <a:pt x="6685" y="13640"/>
                  </a:cubicBezTo>
                  <a:cubicBezTo>
                    <a:pt x="6928" y="13120"/>
                    <a:pt x="7364" y="12662"/>
                    <a:pt x="7974" y="12333"/>
                  </a:cubicBezTo>
                  <a:cubicBezTo>
                    <a:pt x="8600" y="11995"/>
                    <a:pt x="9391" y="11802"/>
                    <a:pt x="10228" y="11761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56" name="Process flow diagram">
            <a:extLst>
              <a:ext uri="{FF2B5EF4-FFF2-40B4-BE49-F238E27FC236}">
                <a16:creationId xmlns:a16="http://schemas.microsoft.com/office/drawing/2014/main" id="{DCCF70F2-3532-BB9A-9825-3145CE6D3614}"/>
              </a:ext>
            </a:extLst>
          </p:cNvPr>
          <p:cNvSpPr txBox="1"/>
          <p:nvPr/>
        </p:nvSpPr>
        <p:spPr>
          <a:xfrm>
            <a:off x="-3116" y="550880"/>
            <a:ext cx="12192000" cy="7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High-Level Process Flow</a:t>
            </a:r>
          </a:p>
          <a:p>
            <a:pPr algn="ctr"/>
            <a:endParaRPr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935B9-B898-E249-31C1-F0A25B849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">
            <a:extLst>
              <a:ext uri="{FF2B5EF4-FFF2-40B4-BE49-F238E27FC236}">
                <a16:creationId xmlns:a16="http://schemas.microsoft.com/office/drawing/2014/main" id="{7CDE917E-D773-D011-CFAF-71B7B4BC1F78}"/>
              </a:ext>
            </a:extLst>
          </p:cNvPr>
          <p:cNvSpPr/>
          <p:nvPr/>
        </p:nvSpPr>
        <p:spPr>
          <a:xfrm>
            <a:off x="6030823" y="1483351"/>
            <a:ext cx="1366384" cy="193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47" y="0"/>
                </a:moveTo>
                <a:lnTo>
                  <a:pt x="0" y="21582"/>
                </a:lnTo>
                <a:lnTo>
                  <a:pt x="21600" y="6312"/>
                </a:lnTo>
                <a:cubicBezTo>
                  <a:pt x="18649" y="4198"/>
                  <a:pt x="15102" y="2546"/>
                  <a:pt x="11190" y="1461"/>
                </a:cubicBezTo>
                <a:cubicBezTo>
                  <a:pt x="7641" y="478"/>
                  <a:pt x="3859" y="-18"/>
                  <a:pt x="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88" name="Shape">
            <a:extLst>
              <a:ext uri="{FF2B5EF4-FFF2-40B4-BE49-F238E27FC236}">
                <a16:creationId xmlns:a16="http://schemas.microsoft.com/office/drawing/2014/main" id="{2CD35094-714D-DA64-AB22-F6B3C5C125DB}"/>
              </a:ext>
            </a:extLst>
          </p:cNvPr>
          <p:cNvSpPr/>
          <p:nvPr/>
        </p:nvSpPr>
        <p:spPr>
          <a:xfrm>
            <a:off x="6038592" y="2041191"/>
            <a:ext cx="1918906" cy="1364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63"/>
                </a:moveTo>
                <a:lnTo>
                  <a:pt x="15240" y="0"/>
                </a:lnTo>
                <a:cubicBezTo>
                  <a:pt x="17214" y="2786"/>
                  <a:pt x="18790" y="6080"/>
                  <a:pt x="19879" y="9703"/>
                </a:cubicBezTo>
                <a:cubicBezTo>
                  <a:pt x="21011" y="13468"/>
                  <a:pt x="21596" y="17513"/>
                  <a:pt x="21600" y="21600"/>
                </a:cubicBezTo>
                <a:lnTo>
                  <a:pt x="0" y="2156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89" name="Shape">
            <a:extLst>
              <a:ext uri="{FF2B5EF4-FFF2-40B4-BE49-F238E27FC236}">
                <a16:creationId xmlns:a16="http://schemas.microsoft.com/office/drawing/2014/main" id="{FE7D865B-3628-5AC9-014F-4B5F6742A963}"/>
              </a:ext>
            </a:extLst>
          </p:cNvPr>
          <p:cNvSpPr/>
          <p:nvPr/>
        </p:nvSpPr>
        <p:spPr>
          <a:xfrm>
            <a:off x="6039894" y="3402584"/>
            <a:ext cx="1918476" cy="1363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0" y="0"/>
                </a:moveTo>
                <a:lnTo>
                  <a:pt x="21597" y="0"/>
                </a:lnTo>
                <a:cubicBezTo>
                  <a:pt x="21600" y="3872"/>
                  <a:pt x="21078" y="7709"/>
                  <a:pt x="20060" y="11306"/>
                </a:cubicBezTo>
                <a:cubicBezTo>
                  <a:pt x="18967" y="15164"/>
                  <a:pt x="17325" y="18668"/>
                  <a:pt x="15235" y="216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0" name="Shape">
            <a:extLst>
              <a:ext uri="{FF2B5EF4-FFF2-40B4-BE49-F238E27FC236}">
                <a16:creationId xmlns:a16="http://schemas.microsoft.com/office/drawing/2014/main" id="{8855A80A-724E-F77F-B4CE-2D461EE7BA4F}"/>
              </a:ext>
            </a:extLst>
          </p:cNvPr>
          <p:cNvSpPr/>
          <p:nvPr/>
        </p:nvSpPr>
        <p:spPr>
          <a:xfrm>
            <a:off x="6036611" y="3395303"/>
            <a:ext cx="1363994" cy="1930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extrusionOk="0">
                <a:moveTo>
                  <a:pt x="9" y="0"/>
                </a:moveTo>
                <a:lnTo>
                  <a:pt x="21600" y="15278"/>
                </a:lnTo>
                <a:cubicBezTo>
                  <a:pt x="18702" y="17329"/>
                  <a:pt x="15248" y="18945"/>
                  <a:pt x="11445" y="20030"/>
                </a:cubicBezTo>
                <a:cubicBezTo>
                  <a:pt x="7809" y="21068"/>
                  <a:pt x="3922" y="21600"/>
                  <a:pt x="0" y="21597"/>
                </a:cubicBezTo>
                <a:lnTo>
                  <a:pt x="9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1" name="Shape">
            <a:extLst>
              <a:ext uri="{FF2B5EF4-FFF2-40B4-BE49-F238E27FC236}">
                <a16:creationId xmlns:a16="http://schemas.microsoft.com/office/drawing/2014/main" id="{A95B3711-DC7B-4812-344A-EF5C44DAB93C}"/>
              </a:ext>
            </a:extLst>
          </p:cNvPr>
          <p:cNvSpPr/>
          <p:nvPr/>
        </p:nvSpPr>
        <p:spPr>
          <a:xfrm>
            <a:off x="4680113" y="3399032"/>
            <a:ext cx="1361511" cy="1925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3" extrusionOk="0">
                <a:moveTo>
                  <a:pt x="21555" y="0"/>
                </a:moveTo>
                <a:lnTo>
                  <a:pt x="0" y="15282"/>
                </a:lnTo>
                <a:cubicBezTo>
                  <a:pt x="2776" y="17268"/>
                  <a:pt x="6082" y="18847"/>
                  <a:pt x="9727" y="19927"/>
                </a:cubicBezTo>
                <a:cubicBezTo>
                  <a:pt x="13485" y="21040"/>
                  <a:pt x="17525" y="21600"/>
                  <a:pt x="21600" y="21572"/>
                </a:cubicBezTo>
                <a:lnTo>
                  <a:pt x="21555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2" name="Shape">
            <a:extLst>
              <a:ext uri="{FF2B5EF4-FFF2-40B4-BE49-F238E27FC236}">
                <a16:creationId xmlns:a16="http://schemas.microsoft.com/office/drawing/2014/main" id="{8379180F-F1BD-5EA6-814F-60981BD1C7AB}"/>
              </a:ext>
            </a:extLst>
          </p:cNvPr>
          <p:cNvSpPr/>
          <p:nvPr/>
        </p:nvSpPr>
        <p:spPr>
          <a:xfrm>
            <a:off x="4112234" y="3403005"/>
            <a:ext cx="1924821" cy="1367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cubicBezTo>
                  <a:pt x="14" y="3821"/>
                  <a:pt x="535" y="7605"/>
                  <a:pt x="1534" y="11159"/>
                </a:cubicBezTo>
                <a:cubicBezTo>
                  <a:pt x="2634" y="15071"/>
                  <a:pt x="4292" y="18624"/>
                  <a:pt x="6405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3" name="Shape">
            <a:extLst>
              <a:ext uri="{FF2B5EF4-FFF2-40B4-BE49-F238E27FC236}">
                <a16:creationId xmlns:a16="http://schemas.microsoft.com/office/drawing/2014/main" id="{612A0B42-8B54-45CC-F8D8-0F428DC73F39}"/>
              </a:ext>
            </a:extLst>
          </p:cNvPr>
          <p:cNvSpPr/>
          <p:nvPr/>
        </p:nvSpPr>
        <p:spPr>
          <a:xfrm>
            <a:off x="4679386" y="1483526"/>
            <a:ext cx="1360526" cy="1927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8" extrusionOk="0">
                <a:moveTo>
                  <a:pt x="21596" y="1"/>
                </a:moveTo>
                <a:lnTo>
                  <a:pt x="21600" y="21568"/>
                </a:lnTo>
                <a:lnTo>
                  <a:pt x="0" y="6215"/>
                </a:lnTo>
                <a:cubicBezTo>
                  <a:pt x="2899" y="4164"/>
                  <a:pt x="6366" y="2555"/>
                  <a:pt x="10184" y="1488"/>
                </a:cubicBezTo>
                <a:cubicBezTo>
                  <a:pt x="13814" y="473"/>
                  <a:pt x="17691" y="-32"/>
                  <a:pt x="21596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4" name="Shape">
            <a:extLst>
              <a:ext uri="{FF2B5EF4-FFF2-40B4-BE49-F238E27FC236}">
                <a16:creationId xmlns:a16="http://schemas.microsoft.com/office/drawing/2014/main" id="{BA97998F-2F37-1978-5FCA-6B550EC1366B}"/>
              </a:ext>
            </a:extLst>
          </p:cNvPr>
          <p:cNvSpPr/>
          <p:nvPr/>
        </p:nvSpPr>
        <p:spPr>
          <a:xfrm>
            <a:off x="4113228" y="2037470"/>
            <a:ext cx="1927363" cy="1375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21582" y="21493"/>
                </a:moveTo>
                <a:lnTo>
                  <a:pt x="6358" y="0"/>
                </a:lnTo>
                <a:cubicBezTo>
                  <a:pt x="4374" y="2760"/>
                  <a:pt x="2793" y="6037"/>
                  <a:pt x="1703" y="9646"/>
                </a:cubicBezTo>
                <a:cubicBezTo>
                  <a:pt x="561" y="13426"/>
                  <a:pt x="-18" y="17494"/>
                  <a:pt x="0" y="21600"/>
                </a:cubicBezTo>
                <a:lnTo>
                  <a:pt x="21582" y="21493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softEdge rad="12700"/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95" name="Line">
            <a:extLst>
              <a:ext uri="{FF2B5EF4-FFF2-40B4-BE49-F238E27FC236}">
                <a16:creationId xmlns:a16="http://schemas.microsoft.com/office/drawing/2014/main" id="{F3682DEA-A404-9FCD-552C-6C9F31B61E20}"/>
              </a:ext>
            </a:extLst>
          </p:cNvPr>
          <p:cNvSpPr/>
          <p:nvPr/>
        </p:nvSpPr>
        <p:spPr>
          <a:xfrm>
            <a:off x="3911106" y="1335816"/>
            <a:ext cx="4238712" cy="4181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9" h="21543" extrusionOk="0">
                <a:moveTo>
                  <a:pt x="12816" y="0"/>
                </a:moveTo>
                <a:cubicBezTo>
                  <a:pt x="17552" y="1117"/>
                  <a:pt x="20899" y="5548"/>
                  <a:pt x="20848" y="10633"/>
                </a:cubicBezTo>
                <a:cubicBezTo>
                  <a:pt x="20789" y="16623"/>
                  <a:pt x="16178" y="21470"/>
                  <a:pt x="10462" y="21543"/>
                </a:cubicBezTo>
                <a:cubicBezTo>
                  <a:pt x="5924" y="21600"/>
                  <a:pt x="1905" y="18510"/>
                  <a:pt x="506" y="13979"/>
                </a:cubicBezTo>
                <a:cubicBezTo>
                  <a:pt x="-701" y="10071"/>
                  <a:pt x="289" y="5784"/>
                  <a:pt x="3069" y="2887"/>
                </a:cubicBezTo>
              </a:path>
            </a:pathLst>
          </a:custGeom>
          <a:ln w="25400">
            <a:solidFill>
              <a:srgbClr val="C6C4C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00" name="Circle">
            <a:extLst>
              <a:ext uri="{FF2B5EF4-FFF2-40B4-BE49-F238E27FC236}">
                <a16:creationId xmlns:a16="http://schemas.microsoft.com/office/drawing/2014/main" id="{011302CA-9187-16AC-0EF4-5535E0D1FA9D}"/>
              </a:ext>
            </a:extLst>
          </p:cNvPr>
          <p:cNvSpPr/>
          <p:nvPr/>
        </p:nvSpPr>
        <p:spPr>
          <a:xfrm>
            <a:off x="4802493" y="2171257"/>
            <a:ext cx="2464687" cy="2464687"/>
          </a:xfrm>
          <a:prstGeom prst="ellipse">
            <a:avLst/>
          </a:prstGeom>
          <a:ln w="25400">
            <a:solidFill>
              <a:srgbClr val="F6F6F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03" name="Graphic 46">
            <a:extLst>
              <a:ext uri="{FF2B5EF4-FFF2-40B4-BE49-F238E27FC236}">
                <a16:creationId xmlns:a16="http://schemas.microsoft.com/office/drawing/2014/main" id="{235D2B93-992D-0E65-7088-3274B0546E7A}"/>
              </a:ext>
            </a:extLst>
          </p:cNvPr>
          <p:cNvSpPr/>
          <p:nvPr/>
        </p:nvSpPr>
        <p:spPr>
          <a:xfrm>
            <a:off x="6406287" y="2193296"/>
            <a:ext cx="128753" cy="187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6" h="20883" extrusionOk="0">
                <a:moveTo>
                  <a:pt x="2878" y="12247"/>
                </a:moveTo>
                <a:cubicBezTo>
                  <a:pt x="-962" y="9443"/>
                  <a:pt x="-959" y="4900"/>
                  <a:pt x="2885" y="2099"/>
                </a:cubicBezTo>
                <a:cubicBezTo>
                  <a:pt x="6728" y="-702"/>
                  <a:pt x="12957" y="-700"/>
                  <a:pt x="16798" y="2104"/>
                </a:cubicBezTo>
                <a:cubicBezTo>
                  <a:pt x="20638" y="4907"/>
                  <a:pt x="20635" y="9451"/>
                  <a:pt x="16791" y="12252"/>
                </a:cubicBezTo>
                <a:cubicBezTo>
                  <a:pt x="16775" y="12264"/>
                  <a:pt x="16758" y="12276"/>
                  <a:pt x="16741" y="12288"/>
                </a:cubicBezTo>
                <a:cubicBezTo>
                  <a:pt x="16191" y="12688"/>
                  <a:pt x="15771" y="13173"/>
                  <a:pt x="15513" y="13706"/>
                </a:cubicBezTo>
                <a:lnTo>
                  <a:pt x="4159" y="13706"/>
                </a:lnTo>
                <a:cubicBezTo>
                  <a:pt x="3884" y="13157"/>
                  <a:pt x="3446" y="12659"/>
                  <a:pt x="2878" y="12247"/>
                </a:cubicBezTo>
                <a:close/>
                <a:moveTo>
                  <a:pt x="15205" y="15011"/>
                </a:moveTo>
                <a:lnTo>
                  <a:pt x="4473" y="15011"/>
                </a:lnTo>
                <a:cubicBezTo>
                  <a:pt x="3979" y="15011"/>
                  <a:pt x="3579" y="15303"/>
                  <a:pt x="3579" y="15663"/>
                </a:cubicBezTo>
                <a:cubicBezTo>
                  <a:pt x="3579" y="16024"/>
                  <a:pt x="3979" y="16316"/>
                  <a:pt x="4473" y="16316"/>
                </a:cubicBezTo>
                <a:lnTo>
                  <a:pt x="4473" y="18111"/>
                </a:lnTo>
                <a:cubicBezTo>
                  <a:pt x="4469" y="18870"/>
                  <a:pt x="5103" y="19554"/>
                  <a:pt x="6071" y="19833"/>
                </a:cubicBezTo>
                <a:lnTo>
                  <a:pt x="9507" y="20836"/>
                </a:lnTo>
                <a:cubicBezTo>
                  <a:pt x="9720" y="20898"/>
                  <a:pt x="9958" y="20898"/>
                  <a:pt x="10171" y="20836"/>
                </a:cubicBezTo>
                <a:lnTo>
                  <a:pt x="13607" y="19833"/>
                </a:lnTo>
                <a:cubicBezTo>
                  <a:pt x="14575" y="19554"/>
                  <a:pt x="15209" y="18870"/>
                  <a:pt x="15205" y="18111"/>
                </a:cubicBezTo>
                <a:lnTo>
                  <a:pt x="15205" y="16316"/>
                </a:lnTo>
                <a:cubicBezTo>
                  <a:pt x="15699" y="16316"/>
                  <a:pt x="16100" y="16024"/>
                  <a:pt x="16100" y="15663"/>
                </a:cubicBezTo>
                <a:cubicBezTo>
                  <a:pt x="16100" y="15303"/>
                  <a:pt x="15699" y="15011"/>
                  <a:pt x="15205" y="15011"/>
                </a:cubicBezTo>
                <a:close/>
                <a:moveTo>
                  <a:pt x="4473" y="7183"/>
                </a:moveTo>
                <a:cubicBezTo>
                  <a:pt x="4473" y="7010"/>
                  <a:pt x="4488" y="6837"/>
                  <a:pt x="4519" y="6665"/>
                </a:cubicBezTo>
                <a:cubicBezTo>
                  <a:pt x="4584" y="6308"/>
                  <a:pt x="4240" y="5980"/>
                  <a:pt x="3750" y="5933"/>
                </a:cubicBezTo>
                <a:cubicBezTo>
                  <a:pt x="3260" y="5886"/>
                  <a:pt x="2811" y="6137"/>
                  <a:pt x="2746" y="6494"/>
                </a:cubicBezTo>
                <a:cubicBezTo>
                  <a:pt x="2705" y="6722"/>
                  <a:pt x="2684" y="6953"/>
                  <a:pt x="2684" y="7183"/>
                </a:cubicBezTo>
                <a:cubicBezTo>
                  <a:pt x="2684" y="7543"/>
                  <a:pt x="3085" y="7835"/>
                  <a:pt x="3579" y="7835"/>
                </a:cubicBezTo>
                <a:cubicBezTo>
                  <a:pt x="4073" y="7835"/>
                  <a:pt x="4473" y="7543"/>
                  <a:pt x="4473" y="7183"/>
                </a:cubicBezTo>
                <a:close/>
                <a:moveTo>
                  <a:pt x="6145" y="4343"/>
                </a:moveTo>
                <a:cubicBezTo>
                  <a:pt x="7141" y="3652"/>
                  <a:pt x="8464" y="3267"/>
                  <a:pt x="9839" y="3269"/>
                </a:cubicBezTo>
                <a:cubicBezTo>
                  <a:pt x="10333" y="3269"/>
                  <a:pt x="10734" y="2977"/>
                  <a:pt x="10734" y="2617"/>
                </a:cubicBezTo>
                <a:cubicBezTo>
                  <a:pt x="10734" y="2256"/>
                  <a:pt x="10333" y="1964"/>
                  <a:pt x="9839" y="1964"/>
                </a:cubicBezTo>
                <a:cubicBezTo>
                  <a:pt x="8005" y="1962"/>
                  <a:pt x="6241" y="2476"/>
                  <a:pt x="4914" y="3399"/>
                </a:cubicBezTo>
                <a:cubicBezTo>
                  <a:pt x="4539" y="3634"/>
                  <a:pt x="4497" y="4046"/>
                  <a:pt x="4819" y="4319"/>
                </a:cubicBezTo>
                <a:cubicBezTo>
                  <a:pt x="5141" y="4592"/>
                  <a:pt x="5706" y="4623"/>
                  <a:pt x="6080" y="4388"/>
                </a:cubicBezTo>
                <a:cubicBezTo>
                  <a:pt x="6103" y="4374"/>
                  <a:pt x="6125" y="4359"/>
                  <a:pt x="6145" y="434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24" name="Graphic 34">
            <a:extLst>
              <a:ext uri="{FF2B5EF4-FFF2-40B4-BE49-F238E27FC236}">
                <a16:creationId xmlns:a16="http://schemas.microsoft.com/office/drawing/2014/main" id="{C981F7A1-448D-8471-5932-7D1C344DABD9}"/>
              </a:ext>
            </a:extLst>
          </p:cNvPr>
          <p:cNvSpPr/>
          <p:nvPr/>
        </p:nvSpPr>
        <p:spPr>
          <a:xfrm>
            <a:off x="5498280" y="2197527"/>
            <a:ext cx="191584" cy="191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0" y="21600"/>
                </a:moveTo>
                <a:lnTo>
                  <a:pt x="9450" y="21600"/>
                </a:lnTo>
                <a:cubicBezTo>
                  <a:pt x="9086" y="21600"/>
                  <a:pt x="8787" y="21311"/>
                  <a:pt x="8775" y="20947"/>
                </a:cubicBezTo>
                <a:lnTo>
                  <a:pt x="8698" y="18622"/>
                </a:lnTo>
                <a:cubicBezTo>
                  <a:pt x="8018" y="18442"/>
                  <a:pt x="7364" y="18172"/>
                  <a:pt x="6755" y="17820"/>
                </a:cubicBezTo>
                <a:lnTo>
                  <a:pt x="5057" y="19407"/>
                </a:lnTo>
                <a:cubicBezTo>
                  <a:pt x="4791" y="19655"/>
                  <a:pt x="4376" y="19649"/>
                  <a:pt x="4118" y="19391"/>
                </a:cubicBezTo>
                <a:lnTo>
                  <a:pt x="2209" y="17482"/>
                </a:lnTo>
                <a:cubicBezTo>
                  <a:pt x="1951" y="17225"/>
                  <a:pt x="1945" y="16810"/>
                  <a:pt x="2193" y="16544"/>
                </a:cubicBezTo>
                <a:lnTo>
                  <a:pt x="3780" y="14845"/>
                </a:lnTo>
                <a:cubicBezTo>
                  <a:pt x="3428" y="14235"/>
                  <a:pt x="3158" y="13582"/>
                  <a:pt x="2976" y="12902"/>
                </a:cubicBezTo>
                <a:lnTo>
                  <a:pt x="653" y="12825"/>
                </a:lnTo>
                <a:cubicBezTo>
                  <a:pt x="289" y="12813"/>
                  <a:pt x="0" y="12514"/>
                  <a:pt x="0" y="12150"/>
                </a:cubicBezTo>
                <a:lnTo>
                  <a:pt x="0" y="9450"/>
                </a:lnTo>
                <a:cubicBezTo>
                  <a:pt x="0" y="9086"/>
                  <a:pt x="289" y="8787"/>
                  <a:pt x="653" y="8775"/>
                </a:cubicBezTo>
                <a:lnTo>
                  <a:pt x="2978" y="8697"/>
                </a:lnTo>
                <a:cubicBezTo>
                  <a:pt x="3159" y="8018"/>
                  <a:pt x="3429" y="7365"/>
                  <a:pt x="3780" y="6755"/>
                </a:cubicBezTo>
                <a:lnTo>
                  <a:pt x="2193" y="5057"/>
                </a:lnTo>
                <a:cubicBezTo>
                  <a:pt x="1944" y="4791"/>
                  <a:pt x="1951" y="4375"/>
                  <a:pt x="2209" y="4118"/>
                </a:cubicBezTo>
                <a:lnTo>
                  <a:pt x="4118" y="2209"/>
                </a:lnTo>
                <a:cubicBezTo>
                  <a:pt x="4375" y="1951"/>
                  <a:pt x="4790" y="1945"/>
                  <a:pt x="5056" y="2193"/>
                </a:cubicBezTo>
                <a:lnTo>
                  <a:pt x="6755" y="3780"/>
                </a:lnTo>
                <a:cubicBezTo>
                  <a:pt x="7364" y="3427"/>
                  <a:pt x="8018" y="3157"/>
                  <a:pt x="8698" y="2975"/>
                </a:cubicBezTo>
                <a:lnTo>
                  <a:pt x="8775" y="653"/>
                </a:lnTo>
                <a:cubicBezTo>
                  <a:pt x="8787" y="289"/>
                  <a:pt x="9086" y="0"/>
                  <a:pt x="9450" y="0"/>
                </a:cubicBezTo>
                <a:lnTo>
                  <a:pt x="12150" y="0"/>
                </a:lnTo>
                <a:cubicBezTo>
                  <a:pt x="12514" y="0"/>
                  <a:pt x="12813" y="289"/>
                  <a:pt x="12825" y="653"/>
                </a:cubicBezTo>
                <a:lnTo>
                  <a:pt x="12902" y="2978"/>
                </a:lnTo>
                <a:cubicBezTo>
                  <a:pt x="13582" y="3158"/>
                  <a:pt x="14236" y="3428"/>
                  <a:pt x="14845" y="3780"/>
                </a:cubicBezTo>
                <a:lnTo>
                  <a:pt x="16543" y="2191"/>
                </a:lnTo>
                <a:cubicBezTo>
                  <a:pt x="16809" y="1942"/>
                  <a:pt x="17224" y="1949"/>
                  <a:pt x="17482" y="2206"/>
                </a:cubicBezTo>
                <a:lnTo>
                  <a:pt x="19391" y="4118"/>
                </a:lnTo>
                <a:cubicBezTo>
                  <a:pt x="19649" y="4375"/>
                  <a:pt x="19655" y="4790"/>
                  <a:pt x="19407" y="5056"/>
                </a:cubicBezTo>
                <a:lnTo>
                  <a:pt x="17820" y="6755"/>
                </a:lnTo>
                <a:cubicBezTo>
                  <a:pt x="18172" y="7365"/>
                  <a:pt x="18442" y="8018"/>
                  <a:pt x="18624" y="8698"/>
                </a:cubicBezTo>
                <a:lnTo>
                  <a:pt x="20947" y="8775"/>
                </a:lnTo>
                <a:cubicBezTo>
                  <a:pt x="21311" y="8787"/>
                  <a:pt x="21600" y="9086"/>
                  <a:pt x="21600" y="9450"/>
                </a:cubicBezTo>
                <a:lnTo>
                  <a:pt x="21600" y="12150"/>
                </a:lnTo>
                <a:cubicBezTo>
                  <a:pt x="21600" y="12514"/>
                  <a:pt x="21311" y="12813"/>
                  <a:pt x="20947" y="12825"/>
                </a:cubicBezTo>
                <a:lnTo>
                  <a:pt x="18622" y="12903"/>
                </a:lnTo>
                <a:cubicBezTo>
                  <a:pt x="18441" y="13582"/>
                  <a:pt x="18171" y="14235"/>
                  <a:pt x="17820" y="14845"/>
                </a:cubicBezTo>
                <a:lnTo>
                  <a:pt x="19409" y="16543"/>
                </a:lnTo>
                <a:cubicBezTo>
                  <a:pt x="19657" y="16809"/>
                  <a:pt x="19651" y="17224"/>
                  <a:pt x="19393" y="17482"/>
                </a:cubicBezTo>
                <a:lnTo>
                  <a:pt x="17482" y="19391"/>
                </a:lnTo>
                <a:cubicBezTo>
                  <a:pt x="17225" y="19649"/>
                  <a:pt x="16810" y="19655"/>
                  <a:pt x="16544" y="19407"/>
                </a:cubicBezTo>
                <a:lnTo>
                  <a:pt x="14845" y="17820"/>
                </a:lnTo>
                <a:cubicBezTo>
                  <a:pt x="14236" y="18173"/>
                  <a:pt x="13582" y="18443"/>
                  <a:pt x="12902" y="18625"/>
                </a:cubicBezTo>
                <a:lnTo>
                  <a:pt x="12825" y="20947"/>
                </a:lnTo>
                <a:cubicBezTo>
                  <a:pt x="12813" y="21311"/>
                  <a:pt x="12514" y="21600"/>
                  <a:pt x="12150" y="21600"/>
                </a:cubicBezTo>
                <a:close/>
                <a:moveTo>
                  <a:pt x="20925" y="12150"/>
                </a:moveTo>
                <a:close/>
                <a:moveTo>
                  <a:pt x="14221" y="15821"/>
                </a:moveTo>
                <a:cubicBezTo>
                  <a:pt x="14535" y="15607"/>
                  <a:pt x="14829" y="15364"/>
                  <a:pt x="15098" y="15096"/>
                </a:cubicBezTo>
                <a:cubicBezTo>
                  <a:pt x="16982" y="13224"/>
                  <a:pt x="17425" y="10344"/>
                  <a:pt x="16192" y="7993"/>
                </a:cubicBezTo>
                <a:cubicBezTo>
                  <a:pt x="16020" y="7662"/>
                  <a:pt x="15612" y="7534"/>
                  <a:pt x="15281" y="7706"/>
                </a:cubicBezTo>
                <a:cubicBezTo>
                  <a:pt x="14951" y="7878"/>
                  <a:pt x="14822" y="8286"/>
                  <a:pt x="14994" y="8616"/>
                </a:cubicBezTo>
                <a:cubicBezTo>
                  <a:pt x="15954" y="10445"/>
                  <a:pt x="15609" y="12686"/>
                  <a:pt x="14144" y="14141"/>
                </a:cubicBezTo>
                <a:cubicBezTo>
                  <a:pt x="13935" y="14350"/>
                  <a:pt x="13706" y="14539"/>
                  <a:pt x="13462" y="14706"/>
                </a:cubicBezTo>
                <a:cubicBezTo>
                  <a:pt x="13154" y="14916"/>
                  <a:pt x="13075" y="15336"/>
                  <a:pt x="13285" y="15644"/>
                </a:cubicBezTo>
                <a:cubicBezTo>
                  <a:pt x="13496" y="15952"/>
                  <a:pt x="13916" y="16031"/>
                  <a:pt x="14224" y="15821"/>
                </a:cubicBezTo>
                <a:close/>
                <a:moveTo>
                  <a:pt x="11038" y="16236"/>
                </a:moveTo>
                <a:cubicBezTo>
                  <a:pt x="11067" y="15864"/>
                  <a:pt x="10790" y="15539"/>
                  <a:pt x="10418" y="15509"/>
                </a:cubicBezTo>
                <a:cubicBezTo>
                  <a:pt x="10418" y="15509"/>
                  <a:pt x="10418" y="15509"/>
                  <a:pt x="10418" y="15509"/>
                </a:cubicBezTo>
                <a:cubicBezTo>
                  <a:pt x="10067" y="15481"/>
                  <a:pt x="9721" y="15413"/>
                  <a:pt x="9386" y="15307"/>
                </a:cubicBezTo>
                <a:cubicBezTo>
                  <a:pt x="9030" y="15195"/>
                  <a:pt x="8651" y="15393"/>
                  <a:pt x="8539" y="15748"/>
                </a:cubicBezTo>
                <a:cubicBezTo>
                  <a:pt x="8428" y="16104"/>
                  <a:pt x="8625" y="16483"/>
                  <a:pt x="8981" y="16595"/>
                </a:cubicBezTo>
                <a:cubicBezTo>
                  <a:pt x="9413" y="16730"/>
                  <a:pt x="9858" y="16816"/>
                  <a:pt x="10309" y="16853"/>
                </a:cubicBezTo>
                <a:lnTo>
                  <a:pt x="10363" y="16853"/>
                </a:lnTo>
                <a:cubicBezTo>
                  <a:pt x="10714" y="16854"/>
                  <a:pt x="11007" y="16585"/>
                  <a:pt x="11038" y="16236"/>
                </a:cubicBezTo>
                <a:close/>
                <a:moveTo>
                  <a:pt x="10800" y="8775"/>
                </a:moveTo>
                <a:cubicBezTo>
                  <a:pt x="9682" y="8775"/>
                  <a:pt x="8775" y="9682"/>
                  <a:pt x="8775" y="10800"/>
                </a:cubicBezTo>
                <a:cubicBezTo>
                  <a:pt x="8775" y="11918"/>
                  <a:pt x="9682" y="12825"/>
                  <a:pt x="10800" y="12825"/>
                </a:cubicBezTo>
                <a:cubicBezTo>
                  <a:pt x="11918" y="12825"/>
                  <a:pt x="12825" y="11918"/>
                  <a:pt x="12825" y="10800"/>
                </a:cubicBezTo>
                <a:cubicBezTo>
                  <a:pt x="12825" y="9682"/>
                  <a:pt x="11918" y="8775"/>
                  <a:pt x="10800" y="877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2860" rIns="2286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EDE8573-63AC-55FA-383D-0580FF1BEA65}"/>
              </a:ext>
            </a:extLst>
          </p:cNvPr>
          <p:cNvGrpSpPr/>
          <p:nvPr/>
        </p:nvGrpSpPr>
        <p:grpSpPr>
          <a:xfrm>
            <a:off x="8763983" y="1159889"/>
            <a:ext cx="2578413" cy="872098"/>
            <a:chOff x="8771944" y="294873"/>
            <a:chExt cx="2578413" cy="872098"/>
          </a:xfrm>
        </p:grpSpPr>
        <p:sp>
          <p:nvSpPr>
            <p:cNvPr id="538" name="01  Process flow diagram">
              <a:extLst>
                <a:ext uri="{FF2B5EF4-FFF2-40B4-BE49-F238E27FC236}">
                  <a16:creationId xmlns:a16="http://schemas.microsoft.com/office/drawing/2014/main" id="{91CF5E0B-301C-5FF3-A228-F3A4F8C95555}"/>
                </a:ext>
              </a:extLst>
            </p:cNvPr>
            <p:cNvSpPr/>
            <p:nvPr/>
          </p:nvSpPr>
          <p:spPr>
            <a:xfrm>
              <a:off x="8771944" y="294873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01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Registry Selection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2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8242399F-91E3-F664-6FD6-D2E5D6AEE6EC}"/>
                </a:ext>
              </a:extLst>
            </p:cNvPr>
            <p:cNvSpPr/>
            <p:nvPr/>
          </p:nvSpPr>
          <p:spPr>
            <a:xfrm>
              <a:off x="9009132" y="633492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Choose target registry + methodology</a:t>
              </a:r>
              <a:endParaRPr sz="1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5775D635-5D23-498D-AD44-750D9B2852EC}"/>
              </a:ext>
            </a:extLst>
          </p:cNvPr>
          <p:cNvGrpSpPr/>
          <p:nvPr/>
        </p:nvGrpSpPr>
        <p:grpSpPr>
          <a:xfrm>
            <a:off x="8763983" y="2339724"/>
            <a:ext cx="2625132" cy="949314"/>
            <a:chOff x="8918098" y="1439797"/>
            <a:chExt cx="2625132" cy="949314"/>
          </a:xfrm>
        </p:grpSpPr>
        <p:sp>
          <p:nvSpPr>
            <p:cNvPr id="5" name="01  Process flow diagram">
              <a:extLst>
                <a:ext uri="{FF2B5EF4-FFF2-40B4-BE49-F238E27FC236}">
                  <a16:creationId xmlns:a16="http://schemas.microsoft.com/office/drawing/2014/main" id="{444D0CBB-BDE1-1800-00F2-8353C278C2B8}"/>
                </a:ext>
              </a:extLst>
            </p:cNvPr>
            <p:cNvSpPr/>
            <p:nvPr/>
          </p:nvSpPr>
          <p:spPr>
            <a:xfrm>
              <a:off x="8918098" y="1439797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2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Data Collection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3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FB2436A7-E396-894D-A2A7-9571D83233E9}"/>
                </a:ext>
              </a:extLst>
            </p:cNvPr>
            <p:cNvSpPr/>
            <p:nvPr/>
          </p:nvSpPr>
          <p:spPr>
            <a:xfrm>
              <a:off x="9202005" y="1855632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Gather evidence per registry requirements</a:t>
              </a:r>
              <a:endParaRPr sz="1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49943CA2-D457-B98F-16C8-2B9D881F8E26}"/>
              </a:ext>
            </a:extLst>
          </p:cNvPr>
          <p:cNvGrpSpPr/>
          <p:nvPr/>
        </p:nvGrpSpPr>
        <p:grpSpPr>
          <a:xfrm>
            <a:off x="8763983" y="3596775"/>
            <a:ext cx="2641646" cy="914304"/>
            <a:chOff x="9154817" y="2639168"/>
            <a:chExt cx="2641646" cy="914304"/>
          </a:xfrm>
        </p:grpSpPr>
        <p:sp>
          <p:nvSpPr>
            <p:cNvPr id="6" name="01  Process flow diagram">
              <a:extLst>
                <a:ext uri="{FF2B5EF4-FFF2-40B4-BE49-F238E27FC236}">
                  <a16:creationId xmlns:a16="http://schemas.microsoft.com/office/drawing/2014/main" id="{273B2AED-5F90-D2EF-A178-9A3E599AE078}"/>
                </a:ext>
              </a:extLst>
            </p:cNvPr>
            <p:cNvSpPr/>
            <p:nvPr/>
          </p:nvSpPr>
          <p:spPr>
            <a:xfrm>
              <a:off x="9154817" y="2639168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3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Computation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4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8D3DCFEE-B4BB-317D-44C5-2378FF3CC353}"/>
                </a:ext>
              </a:extLst>
            </p:cNvPr>
            <p:cNvSpPr/>
            <p:nvPr/>
          </p:nvSpPr>
          <p:spPr>
            <a:xfrm>
              <a:off x="9455238" y="3019993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Calculate tonnage using methodology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905C54E9-EEE3-2EF1-EFCA-C9E50FE56094}"/>
              </a:ext>
            </a:extLst>
          </p:cNvPr>
          <p:cNvGrpSpPr/>
          <p:nvPr/>
        </p:nvGrpSpPr>
        <p:grpSpPr>
          <a:xfrm>
            <a:off x="8763983" y="4818817"/>
            <a:ext cx="2641646" cy="879294"/>
            <a:chOff x="9370643" y="4711980"/>
            <a:chExt cx="2641646" cy="879294"/>
          </a:xfrm>
        </p:grpSpPr>
        <p:sp>
          <p:nvSpPr>
            <p:cNvPr id="7" name="01  Process flow diagram">
              <a:extLst>
                <a:ext uri="{FF2B5EF4-FFF2-40B4-BE49-F238E27FC236}">
                  <a16:creationId xmlns:a16="http://schemas.microsoft.com/office/drawing/2014/main" id="{7EE6CEA0-05E5-04BC-5670-E861DEF81030}"/>
                </a:ext>
              </a:extLst>
            </p:cNvPr>
            <p:cNvSpPr/>
            <p:nvPr/>
          </p:nvSpPr>
          <p:spPr>
            <a:xfrm>
              <a:off x="9370643" y="4711980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4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Verification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5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9E4F107D-FC85-25E9-1495-74CF89975DE1}"/>
                </a:ext>
              </a:extLst>
            </p:cNvPr>
            <p:cNvSpPr/>
            <p:nvPr/>
          </p:nvSpPr>
          <p:spPr>
            <a:xfrm>
              <a:off x="9671064" y="5057795"/>
              <a:ext cx="2341225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Independent review </a:t>
              </a:r>
            </a:p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(9 categories)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F6DC63-C48C-79E3-4E3E-E72EEAE0F0A3}"/>
              </a:ext>
            </a:extLst>
          </p:cNvPr>
          <p:cNvGrpSpPr/>
          <p:nvPr/>
        </p:nvGrpSpPr>
        <p:grpSpPr>
          <a:xfrm>
            <a:off x="608264" y="4813542"/>
            <a:ext cx="2630444" cy="656655"/>
            <a:chOff x="9088929" y="1245013"/>
            <a:chExt cx="2630444" cy="656655"/>
          </a:xfrm>
        </p:grpSpPr>
        <p:sp>
          <p:nvSpPr>
            <p:cNvPr id="8" name="01  Process flow diagram">
              <a:extLst>
                <a:ext uri="{FF2B5EF4-FFF2-40B4-BE49-F238E27FC236}">
                  <a16:creationId xmlns:a16="http://schemas.microsoft.com/office/drawing/2014/main" id="{81250FE8-F1E6-D1E8-32DB-6589E283BABF}"/>
                </a:ext>
              </a:extLst>
            </p:cNvPr>
            <p:cNvSpPr/>
            <p:nvPr/>
          </p:nvSpPr>
          <p:spPr>
            <a:xfrm>
              <a:off x="9088929" y="1245013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5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Hashing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6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2263472B-451C-1346-8013-403EB91C63F0}"/>
                </a:ext>
              </a:extLst>
            </p:cNvPr>
            <p:cNvSpPr/>
            <p:nvPr/>
          </p:nvSpPr>
          <p:spPr>
            <a:xfrm>
              <a:off x="9378148" y="1583632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Create canonical hash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34EDA63E-4200-70EC-294D-9B591A0E8FD1}"/>
              </a:ext>
            </a:extLst>
          </p:cNvPr>
          <p:cNvGrpSpPr/>
          <p:nvPr/>
        </p:nvGrpSpPr>
        <p:grpSpPr>
          <a:xfrm>
            <a:off x="608264" y="3565528"/>
            <a:ext cx="2688676" cy="717952"/>
            <a:chOff x="789878" y="2834264"/>
            <a:chExt cx="2688676" cy="717952"/>
          </a:xfrm>
        </p:grpSpPr>
        <p:sp>
          <p:nvSpPr>
            <p:cNvPr id="9" name="01  Process flow diagram">
              <a:extLst>
                <a:ext uri="{FF2B5EF4-FFF2-40B4-BE49-F238E27FC236}">
                  <a16:creationId xmlns:a16="http://schemas.microsoft.com/office/drawing/2014/main" id="{15B696F0-8FD3-446E-0ED4-226785AEEBC0}"/>
                </a:ext>
              </a:extLst>
            </p:cNvPr>
            <p:cNvSpPr/>
            <p:nvPr/>
          </p:nvSpPr>
          <p:spPr>
            <a:xfrm>
              <a:off x="789878" y="2834264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6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Registry Approval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7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0D27D708-925A-66F8-A962-238C859200F7}"/>
                </a:ext>
              </a:extLst>
            </p:cNvPr>
            <p:cNvSpPr/>
            <p:nvPr/>
          </p:nvSpPr>
          <p:spPr>
            <a:xfrm>
              <a:off x="1137329" y="3234180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Submit to registry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8C6E18E0-2EE0-C719-5A13-7515F561C237}"/>
              </a:ext>
            </a:extLst>
          </p:cNvPr>
          <p:cNvGrpSpPr/>
          <p:nvPr/>
        </p:nvGrpSpPr>
        <p:grpSpPr>
          <a:xfrm>
            <a:off x="608264" y="2387166"/>
            <a:ext cx="2688677" cy="648300"/>
            <a:chOff x="798264" y="1984160"/>
            <a:chExt cx="2688677" cy="648300"/>
          </a:xfrm>
        </p:grpSpPr>
        <p:sp>
          <p:nvSpPr>
            <p:cNvPr id="10" name="01  Process flow diagram">
              <a:extLst>
                <a:ext uri="{FF2B5EF4-FFF2-40B4-BE49-F238E27FC236}">
                  <a16:creationId xmlns:a16="http://schemas.microsoft.com/office/drawing/2014/main" id="{CAF44CA5-7BBE-4B5B-7004-AAE6904F4EFD}"/>
                </a:ext>
              </a:extLst>
            </p:cNvPr>
            <p:cNvSpPr/>
            <p:nvPr/>
          </p:nvSpPr>
          <p:spPr>
            <a:xfrm>
              <a:off x="798264" y="1984160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7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NFT Minting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8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7D631B96-A063-B027-8BB7-092B7D7629D2}"/>
                </a:ext>
              </a:extLst>
            </p:cNvPr>
            <p:cNvSpPr/>
            <p:nvPr/>
          </p:nvSpPr>
          <p:spPr>
            <a:xfrm>
              <a:off x="1145716" y="2314424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Mint on NEAR blockchain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5AE4F89-DF43-1FEA-7019-0AD88B129139}"/>
              </a:ext>
            </a:extLst>
          </p:cNvPr>
          <p:cNvGrpSpPr/>
          <p:nvPr/>
        </p:nvGrpSpPr>
        <p:grpSpPr>
          <a:xfrm>
            <a:off x="608264" y="1161674"/>
            <a:ext cx="2688677" cy="695430"/>
            <a:chOff x="608264" y="1161674"/>
            <a:chExt cx="2688677" cy="695430"/>
          </a:xfrm>
        </p:grpSpPr>
        <p:sp>
          <p:nvSpPr>
            <p:cNvPr id="11" name="01  Process flow diagram">
              <a:extLst>
                <a:ext uri="{FF2B5EF4-FFF2-40B4-BE49-F238E27FC236}">
                  <a16:creationId xmlns:a16="http://schemas.microsoft.com/office/drawing/2014/main" id="{BC8E1F20-009D-D6A7-B587-37A247A217A6}"/>
                </a:ext>
              </a:extLst>
            </p:cNvPr>
            <p:cNvSpPr/>
            <p:nvPr/>
          </p:nvSpPr>
          <p:spPr>
            <a:xfrm>
              <a:off x="608264" y="1161674"/>
              <a:ext cx="2319662" cy="3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/>
            <a:p>
              <a:pPr>
                <a:defRPr b="0">
                  <a:solidFill>
                    <a:srgbClr val="535454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pPr>
              <a:r>
                <a:rPr sz="1800" dirty="0">
                  <a:solidFill>
                    <a:schemeClr val="accent1"/>
                  </a:solidFill>
                </a:rPr>
                <a:t>0</a:t>
              </a:r>
              <a:r>
                <a:rPr lang="en-US" sz="1800" dirty="0">
                  <a:solidFill>
                    <a:schemeClr val="accent1"/>
                  </a:solidFill>
                </a:rPr>
                <a:t>8</a:t>
              </a:r>
              <a:r>
                <a:rPr sz="1800" dirty="0">
                  <a:solidFill>
                    <a:schemeClr val="accent1"/>
                  </a:solidFill>
                </a:rPr>
                <a:t> </a:t>
              </a:r>
              <a:r>
                <a:rPr sz="934" dirty="0">
                  <a:solidFill>
                    <a:schemeClr val="accent1"/>
                  </a:solidFill>
                </a:rPr>
                <a:t> </a:t>
              </a:r>
              <a:r>
                <a:rPr lang="en-GB" b="1" dirty="0">
                  <a:sym typeface="Barlow Bold"/>
                </a:rPr>
                <a:t>Active Trading</a:t>
              </a:r>
              <a:endParaRPr sz="934" dirty="0">
                <a:solidFill>
                  <a:schemeClr val="tx1"/>
                </a:solidFill>
              </a:endParaRPr>
            </a:p>
          </p:txBody>
        </p:sp>
        <p:sp>
          <p:nvSpPr>
            <p:cNvPr id="19" name="Lorem Ipsum is simply dummy text of the printing and typesetting industry.">
              <a:extLst>
                <a:ext uri="{FF2B5EF4-FFF2-40B4-BE49-F238E27FC236}">
                  <a16:creationId xmlns:a16="http://schemas.microsoft.com/office/drawing/2014/main" id="{CACB9976-8DE2-F5D5-44F5-4F7DAAE289CB}"/>
                </a:ext>
              </a:extLst>
            </p:cNvPr>
            <p:cNvSpPr/>
            <p:nvPr/>
          </p:nvSpPr>
          <p:spPr>
            <a:xfrm>
              <a:off x="955716" y="1539068"/>
              <a:ext cx="2341225" cy="31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500" b="0">
                  <a:solidFill>
                    <a:srgbClr val="9FA09E"/>
                  </a:solidFill>
                  <a:latin typeface="Barlow Medium"/>
                  <a:ea typeface="Barlow Medium"/>
                  <a:cs typeface="Barlow Medium"/>
                  <a:sym typeface="Barlow Medium"/>
                </a:defRPr>
              </a:lvl1pPr>
            </a:lstStyle>
            <a:p>
              <a:r>
                <a:rPr lang="en-GB" sz="1400" dirty="0">
                  <a:solidFill>
                    <a:schemeClr val="tx2">
                      <a:lumMod val="50000"/>
                    </a:schemeClr>
                  </a:solidFill>
                </a:rPr>
                <a:t>Credit available for market</a:t>
              </a:r>
              <a:endParaRPr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B70C88-15DC-2D70-28E6-1A4A7D1F0D5B}"/>
              </a:ext>
            </a:extLst>
          </p:cNvPr>
          <p:cNvGrpSpPr/>
          <p:nvPr/>
        </p:nvGrpSpPr>
        <p:grpSpPr>
          <a:xfrm>
            <a:off x="607004" y="6389953"/>
            <a:ext cx="2700000" cy="482601"/>
            <a:chOff x="607004" y="1697626"/>
            <a:chExt cx="2700000" cy="482601"/>
          </a:xfrm>
        </p:grpSpPr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4B2A63C0-E49D-930E-8419-4E54D5D211C7}"/>
                </a:ext>
              </a:extLst>
            </p:cNvPr>
            <p:cNvSpPr/>
            <p:nvPr/>
          </p:nvSpPr>
          <p:spPr>
            <a:xfrm>
              <a:off x="607004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" name="Placeholder">
              <a:extLst>
                <a:ext uri="{FF2B5EF4-FFF2-40B4-BE49-F238E27FC236}">
                  <a16:creationId xmlns:a16="http://schemas.microsoft.com/office/drawing/2014/main" id="{897653E9-BFA1-E955-BEC6-3579FA4FF447}"/>
                </a:ext>
              </a:extLst>
            </p:cNvPr>
            <p:cNvSpPr txBox="1"/>
            <p:nvPr/>
          </p:nvSpPr>
          <p:spPr>
            <a:xfrm>
              <a:off x="1208834" y="1790324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DATA SOURCES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0F3859-FB5C-8CBC-32BB-3CA2B7B980A8}"/>
              </a:ext>
            </a:extLst>
          </p:cNvPr>
          <p:cNvGrpSpPr/>
          <p:nvPr/>
        </p:nvGrpSpPr>
        <p:grpSpPr>
          <a:xfrm>
            <a:off x="3449622" y="6389953"/>
            <a:ext cx="2700000" cy="482601"/>
            <a:chOff x="3449622" y="1697626"/>
            <a:chExt cx="2700000" cy="482601"/>
          </a:xfrm>
        </p:grpSpPr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6216CB28-FA5B-CB01-54CD-11241DF2948B}"/>
                </a:ext>
              </a:extLst>
            </p:cNvPr>
            <p:cNvSpPr/>
            <p:nvPr/>
          </p:nvSpPr>
          <p:spPr>
            <a:xfrm>
              <a:off x="3449622" y="1697626"/>
              <a:ext cx="2700000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7" y="0"/>
                  </a:moveTo>
                  <a:cubicBezTo>
                    <a:pt x="374" y="0"/>
                    <a:pt x="327" y="0"/>
                    <a:pt x="287" y="29"/>
                  </a:cubicBezTo>
                  <a:cubicBezTo>
                    <a:pt x="247" y="58"/>
                    <a:pt x="214" y="116"/>
                    <a:pt x="181" y="231"/>
                  </a:cubicBezTo>
                  <a:cubicBezTo>
                    <a:pt x="144" y="376"/>
                    <a:pt x="111" y="605"/>
                    <a:pt x="84" y="898"/>
                  </a:cubicBezTo>
                  <a:cubicBezTo>
                    <a:pt x="57" y="1190"/>
                    <a:pt x="36" y="1546"/>
                    <a:pt x="22" y="1945"/>
                  </a:cubicBezTo>
                  <a:cubicBezTo>
                    <a:pt x="11" y="2310"/>
                    <a:pt x="6" y="2664"/>
                    <a:pt x="3" y="3097"/>
                  </a:cubicBezTo>
                  <a:cubicBezTo>
                    <a:pt x="0" y="3530"/>
                    <a:pt x="0" y="4040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4056"/>
                    <a:pt x="21600" y="3539"/>
                    <a:pt x="21597" y="3103"/>
                  </a:cubicBezTo>
                  <a:cubicBezTo>
                    <a:pt x="21595" y="2666"/>
                    <a:pt x="21589" y="2310"/>
                    <a:pt x="21579" y="1945"/>
                  </a:cubicBezTo>
                  <a:cubicBezTo>
                    <a:pt x="21565" y="1546"/>
                    <a:pt x="21544" y="1190"/>
                    <a:pt x="21517" y="898"/>
                  </a:cubicBezTo>
                  <a:cubicBezTo>
                    <a:pt x="21490" y="605"/>
                    <a:pt x="21457" y="376"/>
                    <a:pt x="21420" y="231"/>
                  </a:cubicBezTo>
                  <a:cubicBezTo>
                    <a:pt x="21387" y="115"/>
                    <a:pt x="21354" y="58"/>
                    <a:pt x="21314" y="29"/>
                  </a:cubicBezTo>
                  <a:cubicBezTo>
                    <a:pt x="21274" y="0"/>
                    <a:pt x="21227" y="0"/>
                    <a:pt x="21164" y="0"/>
                  </a:cubicBezTo>
                  <a:lnTo>
                    <a:pt x="438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6" name="Placeholder">
              <a:extLst>
                <a:ext uri="{FF2B5EF4-FFF2-40B4-BE49-F238E27FC236}">
                  <a16:creationId xmlns:a16="http://schemas.microsoft.com/office/drawing/2014/main" id="{E72673A1-F56E-FAD3-4239-4D5C6448CE05}"/>
                </a:ext>
              </a:extLst>
            </p:cNvPr>
            <p:cNvSpPr txBox="1"/>
            <p:nvPr/>
          </p:nvSpPr>
          <p:spPr>
            <a:xfrm>
              <a:off x="3636535" y="1792719"/>
              <a:ext cx="2326174" cy="2915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PLATFORM SERVICES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9D4376-F079-60AD-549E-D981C0EA40AA}"/>
              </a:ext>
            </a:extLst>
          </p:cNvPr>
          <p:cNvGrpSpPr/>
          <p:nvPr/>
        </p:nvGrpSpPr>
        <p:grpSpPr>
          <a:xfrm>
            <a:off x="6258172" y="6389953"/>
            <a:ext cx="2699999" cy="482601"/>
            <a:chOff x="6258172" y="1697626"/>
            <a:chExt cx="2699999" cy="482601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2EBDC05C-C188-F338-8AAC-B20255285A4E}"/>
                </a:ext>
              </a:extLst>
            </p:cNvPr>
            <p:cNvSpPr/>
            <p:nvPr/>
          </p:nvSpPr>
          <p:spPr>
            <a:xfrm>
              <a:off x="6258172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sz="16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Placeholder">
              <a:extLst>
                <a:ext uri="{FF2B5EF4-FFF2-40B4-BE49-F238E27FC236}">
                  <a16:creationId xmlns:a16="http://schemas.microsoft.com/office/drawing/2014/main" id="{D9F5C88B-7F2A-54F4-DCA0-F4C203AC99BD}"/>
                </a:ext>
              </a:extLst>
            </p:cNvPr>
            <p:cNvSpPr txBox="1"/>
            <p:nvPr/>
          </p:nvSpPr>
          <p:spPr>
            <a:xfrm>
              <a:off x="6860001" y="1782942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REGISTRY</a:t>
              </a:r>
            </a:p>
            <a:p>
              <a:pPr algn="ctr"/>
              <a:endParaRPr lang="en-GB" sz="1600" dirty="0"/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33C6EC-0882-F1E0-BCB0-31CB0F69A371}"/>
              </a:ext>
            </a:extLst>
          </p:cNvPr>
          <p:cNvGrpSpPr/>
          <p:nvPr/>
        </p:nvGrpSpPr>
        <p:grpSpPr>
          <a:xfrm>
            <a:off x="9066721" y="6389953"/>
            <a:ext cx="2699999" cy="482601"/>
            <a:chOff x="9066721" y="1697626"/>
            <a:chExt cx="2699999" cy="482601"/>
          </a:xfrm>
        </p:grpSpPr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EE7F601C-AC19-69CA-07AE-1E3DA5A76FE1}"/>
                </a:ext>
              </a:extLst>
            </p:cNvPr>
            <p:cNvSpPr/>
            <p:nvPr/>
          </p:nvSpPr>
          <p:spPr>
            <a:xfrm>
              <a:off x="9066721" y="1697626"/>
              <a:ext cx="269999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7" y="0"/>
                  </a:moveTo>
                  <a:cubicBezTo>
                    <a:pt x="625" y="0"/>
                    <a:pt x="497" y="1"/>
                    <a:pt x="363" y="231"/>
                  </a:cubicBezTo>
                  <a:cubicBezTo>
                    <a:pt x="215" y="522"/>
                    <a:pt x="98" y="1147"/>
                    <a:pt x="45" y="1945"/>
                  </a:cubicBezTo>
                  <a:cubicBezTo>
                    <a:pt x="2" y="2675"/>
                    <a:pt x="0" y="3364"/>
                    <a:pt x="0" y="4716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4743"/>
                  </a:lnTo>
                  <a:cubicBezTo>
                    <a:pt x="21600" y="3370"/>
                    <a:pt x="21600" y="2675"/>
                    <a:pt x="21557" y="1945"/>
                  </a:cubicBezTo>
                  <a:cubicBezTo>
                    <a:pt x="21503" y="1147"/>
                    <a:pt x="21387" y="522"/>
                    <a:pt x="21239" y="231"/>
                  </a:cubicBezTo>
                  <a:cubicBezTo>
                    <a:pt x="21103" y="0"/>
                    <a:pt x="20975" y="0"/>
                    <a:pt x="20724" y="0"/>
                  </a:cubicBezTo>
                  <a:lnTo>
                    <a:pt x="881" y="0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2" name="Placeholder">
              <a:extLst>
                <a:ext uri="{FF2B5EF4-FFF2-40B4-BE49-F238E27FC236}">
                  <a16:creationId xmlns:a16="http://schemas.microsoft.com/office/drawing/2014/main" id="{AE9283B2-EE99-2A5C-E7E8-EA18905B37A2}"/>
                </a:ext>
              </a:extLst>
            </p:cNvPr>
            <p:cNvSpPr txBox="1"/>
            <p:nvPr/>
          </p:nvSpPr>
          <p:spPr>
            <a:xfrm>
              <a:off x="9699237" y="1782943"/>
              <a:ext cx="1496340" cy="257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/>
            <a:lstStyle>
              <a:lvl1pPr>
                <a:defRPr sz="2500" b="0">
                  <a:solidFill>
                    <a:srgbClr val="F6F6F7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GB" sz="1600" dirty="0"/>
                <a:t>BLOCKCHAIN</a:t>
              </a:r>
            </a:p>
            <a:p>
              <a:pPr algn="ctr"/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69565F1A-81C7-7B6E-B10B-CF50B0D93A20}"/>
              </a:ext>
            </a:extLst>
          </p:cNvPr>
          <p:cNvGrpSpPr/>
          <p:nvPr/>
        </p:nvGrpSpPr>
        <p:grpSpPr>
          <a:xfrm>
            <a:off x="6269892" y="2031987"/>
            <a:ext cx="487453" cy="487453"/>
            <a:chOff x="0" y="0"/>
            <a:chExt cx="1711876" cy="171187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D286030D-BA26-3FFE-A488-F95960DD6E00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A1A60CE8-8C60-5D33-C843-91DF3107D54C}"/>
                </a:ext>
              </a:extLst>
            </p:cNvPr>
            <p:cNvSpPr/>
            <p:nvPr/>
          </p:nvSpPr>
          <p:spPr>
            <a:xfrm>
              <a:off x="720569" y="504234"/>
              <a:ext cx="921709" cy="1101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50"/>
                  </a:moveTo>
                  <a:lnTo>
                    <a:pt x="5480" y="0"/>
                  </a:lnTo>
                  <a:lnTo>
                    <a:pt x="0" y="2690"/>
                  </a:lnTo>
                  <a:lnTo>
                    <a:pt x="2959" y="5156"/>
                  </a:lnTo>
                  <a:lnTo>
                    <a:pt x="2623" y="13045"/>
                  </a:lnTo>
                  <a:lnTo>
                    <a:pt x="12823" y="21600"/>
                  </a:lnTo>
                  <a:cubicBezTo>
                    <a:pt x="14999" y="20620"/>
                    <a:pt x="16932" y="19301"/>
                    <a:pt x="18520" y="17716"/>
                  </a:cubicBezTo>
                  <a:cubicBezTo>
                    <a:pt x="19802" y="16435"/>
                    <a:pt x="20841" y="14996"/>
                    <a:pt x="21600" y="13450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EFCA766F-486E-8583-42F3-3916F1085097}"/>
                </a:ext>
              </a:extLst>
            </p:cNvPr>
            <p:cNvSpPr/>
            <p:nvPr/>
          </p:nvSpPr>
          <p:spPr>
            <a:xfrm>
              <a:off x="715772" y="502343"/>
              <a:ext cx="246095" cy="67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84" extrusionOk="0">
                  <a:moveTo>
                    <a:pt x="0" y="1732"/>
                  </a:moveTo>
                  <a:cubicBezTo>
                    <a:pt x="-1" y="1616"/>
                    <a:pt x="100" y="1502"/>
                    <a:pt x="287" y="1407"/>
                  </a:cubicBezTo>
                  <a:cubicBezTo>
                    <a:pt x="489" y="1306"/>
                    <a:pt x="779" y="1232"/>
                    <a:pt x="1111" y="1198"/>
                  </a:cubicBezTo>
                  <a:lnTo>
                    <a:pt x="8348" y="207"/>
                  </a:lnTo>
                  <a:cubicBezTo>
                    <a:pt x="8705" y="144"/>
                    <a:pt x="9079" y="94"/>
                    <a:pt x="9464" y="60"/>
                  </a:cubicBezTo>
                  <a:cubicBezTo>
                    <a:pt x="9886" y="22"/>
                    <a:pt x="10318" y="2"/>
                    <a:pt x="10752" y="1"/>
                  </a:cubicBezTo>
                  <a:lnTo>
                    <a:pt x="20274" y="1"/>
                  </a:lnTo>
                  <a:cubicBezTo>
                    <a:pt x="20690" y="-10"/>
                    <a:pt x="21092" y="58"/>
                    <a:pt x="21339" y="180"/>
                  </a:cubicBezTo>
                  <a:cubicBezTo>
                    <a:pt x="21513" y="267"/>
                    <a:pt x="21593" y="374"/>
                    <a:pt x="21563" y="480"/>
                  </a:cubicBezTo>
                  <a:lnTo>
                    <a:pt x="21599" y="21163"/>
                  </a:lnTo>
                  <a:cubicBezTo>
                    <a:pt x="21587" y="21270"/>
                    <a:pt x="21469" y="21371"/>
                    <a:pt x="21266" y="21448"/>
                  </a:cubicBezTo>
                  <a:cubicBezTo>
                    <a:pt x="21024" y="21540"/>
                    <a:pt x="20684" y="21590"/>
                    <a:pt x="20334" y="21584"/>
                  </a:cubicBezTo>
                  <a:lnTo>
                    <a:pt x="11015" y="21584"/>
                  </a:lnTo>
                  <a:cubicBezTo>
                    <a:pt x="10657" y="21590"/>
                    <a:pt x="10311" y="21537"/>
                    <a:pt x="10072" y="21440"/>
                  </a:cubicBezTo>
                  <a:cubicBezTo>
                    <a:pt x="9891" y="21367"/>
                    <a:pt x="9785" y="21273"/>
                    <a:pt x="9771" y="21174"/>
                  </a:cubicBezTo>
                  <a:lnTo>
                    <a:pt x="9636" y="4253"/>
                  </a:lnTo>
                  <a:cubicBezTo>
                    <a:pt x="9639" y="4193"/>
                    <a:pt x="9570" y="4136"/>
                    <a:pt x="9447" y="4098"/>
                  </a:cubicBezTo>
                  <a:cubicBezTo>
                    <a:pt x="9286" y="4047"/>
                    <a:pt x="9059" y="4034"/>
                    <a:pt x="8864" y="4064"/>
                  </a:cubicBezTo>
                  <a:lnTo>
                    <a:pt x="1543" y="4572"/>
                  </a:lnTo>
                  <a:cubicBezTo>
                    <a:pt x="1228" y="4613"/>
                    <a:pt x="880" y="4601"/>
                    <a:pt x="591" y="4541"/>
                  </a:cubicBezTo>
                  <a:cubicBezTo>
                    <a:pt x="265" y="4472"/>
                    <a:pt x="51" y="4349"/>
                    <a:pt x="19" y="4212"/>
                  </a:cubicBezTo>
                  <a:lnTo>
                    <a:pt x="0" y="1732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7" name="Group">
            <a:extLst>
              <a:ext uri="{FF2B5EF4-FFF2-40B4-BE49-F238E27FC236}">
                <a16:creationId xmlns:a16="http://schemas.microsoft.com/office/drawing/2014/main" id="{703DA450-E982-41CA-D952-0F5F995BECBC}"/>
              </a:ext>
            </a:extLst>
          </p:cNvPr>
          <p:cNvGrpSpPr/>
          <p:nvPr/>
        </p:nvGrpSpPr>
        <p:grpSpPr>
          <a:xfrm>
            <a:off x="6910190" y="2700835"/>
            <a:ext cx="487453" cy="487453"/>
            <a:chOff x="0" y="0"/>
            <a:chExt cx="1711876" cy="1711876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6F07009C-9F19-A0D7-CDEB-8D1BA62EEA77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63AC9E9B-86F5-3385-2B1B-9A6E0813DE38}"/>
                </a:ext>
              </a:extLst>
            </p:cNvPr>
            <p:cNvSpPr/>
            <p:nvPr/>
          </p:nvSpPr>
          <p:spPr>
            <a:xfrm>
              <a:off x="647033" y="527649"/>
              <a:ext cx="1013022" cy="112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01"/>
                  </a:moveTo>
                  <a:lnTo>
                    <a:pt x="8288" y="0"/>
                  </a:lnTo>
                  <a:lnTo>
                    <a:pt x="2509" y="135"/>
                  </a:lnTo>
                  <a:lnTo>
                    <a:pt x="0" y="3119"/>
                  </a:lnTo>
                  <a:lnTo>
                    <a:pt x="4283" y="7078"/>
                  </a:lnTo>
                  <a:lnTo>
                    <a:pt x="102" y="11743"/>
                  </a:lnTo>
                  <a:lnTo>
                    <a:pt x="11001" y="21600"/>
                  </a:lnTo>
                  <a:cubicBezTo>
                    <a:pt x="13575" y="20713"/>
                    <a:pt x="15892" y="19313"/>
                    <a:pt x="17776" y="17505"/>
                  </a:cubicBezTo>
                  <a:cubicBezTo>
                    <a:pt x="19460" y="15889"/>
                    <a:pt x="20761" y="13982"/>
                    <a:pt x="21600" y="11901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646133AF-2DE6-CC52-8000-837FBDA14601}"/>
                </a:ext>
              </a:extLst>
            </p:cNvPr>
            <p:cNvSpPr/>
            <p:nvPr/>
          </p:nvSpPr>
          <p:spPr>
            <a:xfrm>
              <a:off x="642385" y="464047"/>
              <a:ext cx="461341" cy="68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38" extrusionOk="0">
                  <a:moveTo>
                    <a:pt x="6392" y="6090"/>
                  </a:moveTo>
                  <a:lnTo>
                    <a:pt x="6392" y="6882"/>
                  </a:lnTo>
                  <a:cubicBezTo>
                    <a:pt x="6396" y="6960"/>
                    <a:pt x="6364" y="7038"/>
                    <a:pt x="6299" y="7103"/>
                  </a:cubicBezTo>
                  <a:cubicBezTo>
                    <a:pt x="6199" y="7203"/>
                    <a:pt x="6036" y="7265"/>
                    <a:pt x="5859" y="7271"/>
                  </a:cubicBezTo>
                  <a:lnTo>
                    <a:pt x="664" y="7276"/>
                  </a:lnTo>
                  <a:cubicBezTo>
                    <a:pt x="513" y="7279"/>
                    <a:pt x="364" y="7246"/>
                    <a:pt x="246" y="7182"/>
                  </a:cubicBezTo>
                  <a:cubicBezTo>
                    <a:pt x="87" y="7096"/>
                    <a:pt x="-4" y="6966"/>
                    <a:pt x="0" y="6829"/>
                  </a:cubicBezTo>
                  <a:lnTo>
                    <a:pt x="0" y="5619"/>
                  </a:lnTo>
                  <a:cubicBezTo>
                    <a:pt x="70" y="4333"/>
                    <a:pt x="814" y="3104"/>
                    <a:pt x="2100" y="2154"/>
                  </a:cubicBezTo>
                  <a:cubicBezTo>
                    <a:pt x="3421" y="1178"/>
                    <a:pt x="5208" y="568"/>
                    <a:pt x="7110" y="255"/>
                  </a:cubicBezTo>
                  <a:cubicBezTo>
                    <a:pt x="8638" y="4"/>
                    <a:pt x="10219" y="-53"/>
                    <a:pt x="11785" y="45"/>
                  </a:cubicBezTo>
                  <a:cubicBezTo>
                    <a:pt x="13407" y="147"/>
                    <a:pt x="15006" y="416"/>
                    <a:pt x="16439" y="941"/>
                  </a:cubicBezTo>
                  <a:cubicBezTo>
                    <a:pt x="17732" y="1414"/>
                    <a:pt x="18850" y="2083"/>
                    <a:pt x="19663" y="2911"/>
                  </a:cubicBezTo>
                  <a:cubicBezTo>
                    <a:pt x="20479" y="3743"/>
                    <a:pt x="20958" y="4708"/>
                    <a:pt x="20995" y="5706"/>
                  </a:cubicBezTo>
                  <a:cubicBezTo>
                    <a:pt x="21032" y="6696"/>
                    <a:pt x="20633" y="7663"/>
                    <a:pt x="20034" y="8566"/>
                  </a:cubicBezTo>
                  <a:cubicBezTo>
                    <a:pt x="19352" y="9594"/>
                    <a:pt x="18420" y="10534"/>
                    <a:pt x="17385" y="11416"/>
                  </a:cubicBezTo>
                  <a:cubicBezTo>
                    <a:pt x="16088" y="12522"/>
                    <a:pt x="14633" y="13536"/>
                    <a:pt x="13193" y="14557"/>
                  </a:cubicBezTo>
                  <a:cubicBezTo>
                    <a:pt x="11732" y="15593"/>
                    <a:pt x="10284" y="16637"/>
                    <a:pt x="8849" y="17689"/>
                  </a:cubicBezTo>
                  <a:cubicBezTo>
                    <a:pt x="8783" y="17718"/>
                    <a:pt x="8752" y="17772"/>
                    <a:pt x="8771" y="17824"/>
                  </a:cubicBezTo>
                  <a:cubicBezTo>
                    <a:pt x="8792" y="17880"/>
                    <a:pt x="8867" y="17919"/>
                    <a:pt x="8953" y="17919"/>
                  </a:cubicBezTo>
                  <a:lnTo>
                    <a:pt x="20829" y="17919"/>
                  </a:lnTo>
                  <a:cubicBezTo>
                    <a:pt x="21022" y="17905"/>
                    <a:pt x="21215" y="17947"/>
                    <a:pt x="21361" y="18034"/>
                  </a:cubicBezTo>
                  <a:cubicBezTo>
                    <a:pt x="21510" y="18123"/>
                    <a:pt x="21595" y="18250"/>
                    <a:pt x="21596" y="18384"/>
                  </a:cubicBezTo>
                  <a:lnTo>
                    <a:pt x="21596" y="21136"/>
                  </a:lnTo>
                  <a:cubicBezTo>
                    <a:pt x="21581" y="21230"/>
                    <a:pt x="21522" y="21318"/>
                    <a:pt x="21429" y="21387"/>
                  </a:cubicBezTo>
                  <a:cubicBezTo>
                    <a:pt x="21320" y="21470"/>
                    <a:pt x="21169" y="21522"/>
                    <a:pt x="21007" y="21534"/>
                  </a:cubicBezTo>
                  <a:lnTo>
                    <a:pt x="979" y="21534"/>
                  </a:lnTo>
                  <a:cubicBezTo>
                    <a:pt x="819" y="21547"/>
                    <a:pt x="657" y="21521"/>
                    <a:pt x="522" y="21461"/>
                  </a:cubicBezTo>
                  <a:cubicBezTo>
                    <a:pt x="361" y="21389"/>
                    <a:pt x="252" y="21274"/>
                    <a:pt x="222" y="21146"/>
                  </a:cubicBezTo>
                  <a:lnTo>
                    <a:pt x="189" y="18578"/>
                  </a:lnTo>
                  <a:cubicBezTo>
                    <a:pt x="178" y="18441"/>
                    <a:pt x="210" y="18305"/>
                    <a:pt x="282" y="18177"/>
                  </a:cubicBezTo>
                  <a:cubicBezTo>
                    <a:pt x="350" y="18057"/>
                    <a:pt x="453" y="17948"/>
                    <a:pt x="584" y="17855"/>
                  </a:cubicBezTo>
                  <a:lnTo>
                    <a:pt x="11394" y="10005"/>
                  </a:lnTo>
                  <a:cubicBezTo>
                    <a:pt x="11963" y="9497"/>
                    <a:pt x="12527" y="8986"/>
                    <a:pt x="13086" y="8472"/>
                  </a:cubicBezTo>
                  <a:cubicBezTo>
                    <a:pt x="13627" y="7974"/>
                    <a:pt x="14170" y="7464"/>
                    <a:pt x="14420" y="6868"/>
                  </a:cubicBezTo>
                  <a:cubicBezTo>
                    <a:pt x="14709" y="6181"/>
                    <a:pt x="14575" y="5464"/>
                    <a:pt x="14044" y="4885"/>
                  </a:cubicBezTo>
                  <a:cubicBezTo>
                    <a:pt x="13593" y="4393"/>
                    <a:pt x="12875" y="4026"/>
                    <a:pt x="12023" y="3825"/>
                  </a:cubicBezTo>
                  <a:cubicBezTo>
                    <a:pt x="10659" y="3503"/>
                    <a:pt x="9231" y="3631"/>
                    <a:pt x="8076" y="4087"/>
                  </a:cubicBezTo>
                  <a:cubicBezTo>
                    <a:pt x="7569" y="4288"/>
                    <a:pt x="7113" y="4553"/>
                    <a:pt x="6802" y="4894"/>
                  </a:cubicBezTo>
                  <a:cubicBezTo>
                    <a:pt x="6487" y="5241"/>
                    <a:pt x="6333" y="5657"/>
                    <a:pt x="6392" y="6090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1" name="Group">
            <a:extLst>
              <a:ext uri="{FF2B5EF4-FFF2-40B4-BE49-F238E27FC236}">
                <a16:creationId xmlns:a16="http://schemas.microsoft.com/office/drawing/2014/main" id="{8580E798-A5C0-6733-E773-D683D4B1DF6D}"/>
              </a:ext>
            </a:extLst>
          </p:cNvPr>
          <p:cNvGrpSpPr/>
          <p:nvPr/>
        </p:nvGrpSpPr>
        <p:grpSpPr>
          <a:xfrm>
            <a:off x="6879393" y="3726025"/>
            <a:ext cx="487453" cy="487453"/>
            <a:chOff x="0" y="0"/>
            <a:chExt cx="1711876" cy="1711876"/>
          </a:xfrm>
        </p:grpSpPr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C62F357B-0543-92A1-4CA5-4B0C0C890433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E31F15A2-C7E1-A374-CE0B-C66292AAE447}"/>
                </a:ext>
              </a:extLst>
            </p:cNvPr>
            <p:cNvSpPr/>
            <p:nvPr/>
          </p:nvSpPr>
          <p:spPr>
            <a:xfrm>
              <a:off x="669126" y="518659"/>
              <a:ext cx="1004736" cy="111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36"/>
                  </a:moveTo>
                  <a:lnTo>
                    <a:pt x="8875" y="0"/>
                  </a:lnTo>
                  <a:lnTo>
                    <a:pt x="0" y="2059"/>
                  </a:lnTo>
                  <a:lnTo>
                    <a:pt x="3454" y="5169"/>
                  </a:lnTo>
                  <a:lnTo>
                    <a:pt x="3192" y="6850"/>
                  </a:lnTo>
                  <a:lnTo>
                    <a:pt x="6750" y="10052"/>
                  </a:lnTo>
                  <a:lnTo>
                    <a:pt x="5490" y="11512"/>
                  </a:lnTo>
                  <a:lnTo>
                    <a:pt x="2410" y="8864"/>
                  </a:lnTo>
                  <a:lnTo>
                    <a:pt x="953" y="11886"/>
                  </a:lnTo>
                  <a:lnTo>
                    <a:pt x="11639" y="21600"/>
                  </a:lnTo>
                  <a:cubicBezTo>
                    <a:pt x="14159" y="20558"/>
                    <a:pt x="16388" y="19022"/>
                    <a:pt x="18162" y="17104"/>
                  </a:cubicBezTo>
                  <a:cubicBezTo>
                    <a:pt x="19707" y="15434"/>
                    <a:pt x="20875" y="13509"/>
                    <a:pt x="21600" y="11436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F333E2D5-B356-6AE3-F5BB-76EC69B55C44}"/>
                </a:ext>
              </a:extLst>
            </p:cNvPr>
            <p:cNvSpPr/>
            <p:nvPr/>
          </p:nvSpPr>
          <p:spPr>
            <a:xfrm>
              <a:off x="649886" y="514258"/>
              <a:ext cx="446341" cy="683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91" extrusionOk="0">
                  <a:moveTo>
                    <a:pt x="12133" y="3705"/>
                  </a:moveTo>
                  <a:lnTo>
                    <a:pt x="1263" y="3705"/>
                  </a:lnTo>
                  <a:cubicBezTo>
                    <a:pt x="1093" y="3705"/>
                    <a:pt x="928" y="3666"/>
                    <a:pt x="798" y="3594"/>
                  </a:cubicBezTo>
                  <a:cubicBezTo>
                    <a:pt x="678" y="3528"/>
                    <a:pt x="594" y="3438"/>
                    <a:pt x="560" y="3337"/>
                  </a:cubicBezTo>
                  <a:lnTo>
                    <a:pt x="560" y="514"/>
                  </a:lnTo>
                  <a:cubicBezTo>
                    <a:pt x="555" y="373"/>
                    <a:pt x="640" y="238"/>
                    <a:pt x="793" y="140"/>
                  </a:cubicBezTo>
                  <a:cubicBezTo>
                    <a:pt x="918" y="60"/>
                    <a:pt x="1081" y="11"/>
                    <a:pt x="1254" y="0"/>
                  </a:cubicBezTo>
                  <a:lnTo>
                    <a:pt x="20447" y="0"/>
                  </a:lnTo>
                  <a:cubicBezTo>
                    <a:pt x="20614" y="-2"/>
                    <a:pt x="20776" y="39"/>
                    <a:pt x="20896" y="115"/>
                  </a:cubicBezTo>
                  <a:cubicBezTo>
                    <a:pt x="21022" y="193"/>
                    <a:pt x="21092" y="302"/>
                    <a:pt x="21092" y="415"/>
                  </a:cubicBezTo>
                  <a:lnTo>
                    <a:pt x="21092" y="3562"/>
                  </a:lnTo>
                  <a:cubicBezTo>
                    <a:pt x="21087" y="3658"/>
                    <a:pt x="21056" y="3753"/>
                    <a:pt x="21000" y="3842"/>
                  </a:cubicBezTo>
                  <a:cubicBezTo>
                    <a:pt x="20947" y="3928"/>
                    <a:pt x="20871" y="4008"/>
                    <a:pt x="20776" y="4078"/>
                  </a:cubicBezTo>
                  <a:lnTo>
                    <a:pt x="14615" y="7758"/>
                  </a:lnTo>
                  <a:cubicBezTo>
                    <a:pt x="14538" y="7808"/>
                    <a:pt x="14510" y="7882"/>
                    <a:pt x="14542" y="7950"/>
                  </a:cubicBezTo>
                  <a:cubicBezTo>
                    <a:pt x="14567" y="8001"/>
                    <a:pt x="14623" y="8042"/>
                    <a:pt x="14697" y="8064"/>
                  </a:cubicBezTo>
                  <a:cubicBezTo>
                    <a:pt x="15727" y="8167"/>
                    <a:pt x="16712" y="8411"/>
                    <a:pt x="17589" y="8779"/>
                  </a:cubicBezTo>
                  <a:cubicBezTo>
                    <a:pt x="18597" y="9202"/>
                    <a:pt x="19434" y="9776"/>
                    <a:pt x="20059" y="10445"/>
                  </a:cubicBezTo>
                  <a:cubicBezTo>
                    <a:pt x="20822" y="11262"/>
                    <a:pt x="21235" y="12169"/>
                    <a:pt x="21412" y="13104"/>
                  </a:cubicBezTo>
                  <a:cubicBezTo>
                    <a:pt x="21588" y="14039"/>
                    <a:pt x="21528" y="15007"/>
                    <a:pt x="21273" y="15951"/>
                  </a:cubicBezTo>
                  <a:cubicBezTo>
                    <a:pt x="21068" y="16709"/>
                    <a:pt x="20740" y="17451"/>
                    <a:pt x="20211" y="18132"/>
                  </a:cubicBezTo>
                  <a:cubicBezTo>
                    <a:pt x="19696" y="18796"/>
                    <a:pt x="18997" y="19394"/>
                    <a:pt x="18143" y="19891"/>
                  </a:cubicBezTo>
                  <a:cubicBezTo>
                    <a:pt x="16120" y="21069"/>
                    <a:pt x="13441" y="21598"/>
                    <a:pt x="10734" y="21591"/>
                  </a:cubicBezTo>
                  <a:cubicBezTo>
                    <a:pt x="9081" y="21587"/>
                    <a:pt x="7448" y="21385"/>
                    <a:pt x="5977" y="20953"/>
                  </a:cubicBezTo>
                  <a:cubicBezTo>
                    <a:pt x="4452" y="20506"/>
                    <a:pt x="3115" y="19817"/>
                    <a:pt x="2073" y="18929"/>
                  </a:cubicBezTo>
                  <a:cubicBezTo>
                    <a:pt x="862" y="17895"/>
                    <a:pt x="145" y="16650"/>
                    <a:pt x="13" y="15350"/>
                  </a:cubicBezTo>
                  <a:lnTo>
                    <a:pt x="2" y="14852"/>
                  </a:lnTo>
                  <a:cubicBezTo>
                    <a:pt x="-12" y="14739"/>
                    <a:pt x="49" y="14627"/>
                    <a:pt x="170" y="14546"/>
                  </a:cubicBezTo>
                  <a:cubicBezTo>
                    <a:pt x="295" y="14462"/>
                    <a:pt x="469" y="14420"/>
                    <a:pt x="646" y="14429"/>
                  </a:cubicBezTo>
                  <a:lnTo>
                    <a:pt x="5990" y="14429"/>
                  </a:lnTo>
                  <a:cubicBezTo>
                    <a:pt x="6127" y="14434"/>
                    <a:pt x="6257" y="14472"/>
                    <a:pt x="6355" y="14535"/>
                  </a:cubicBezTo>
                  <a:cubicBezTo>
                    <a:pt x="6460" y="14603"/>
                    <a:pt x="6522" y="14695"/>
                    <a:pt x="6526" y="14791"/>
                  </a:cubicBezTo>
                  <a:cubicBezTo>
                    <a:pt x="6610" y="15121"/>
                    <a:pt x="6718" y="15448"/>
                    <a:pt x="6850" y="15771"/>
                  </a:cubicBezTo>
                  <a:cubicBezTo>
                    <a:pt x="6942" y="15998"/>
                    <a:pt x="7046" y="16223"/>
                    <a:pt x="7161" y="16445"/>
                  </a:cubicBezTo>
                  <a:cubicBezTo>
                    <a:pt x="7666" y="17125"/>
                    <a:pt x="8547" y="17608"/>
                    <a:pt x="9568" y="17834"/>
                  </a:cubicBezTo>
                  <a:cubicBezTo>
                    <a:pt x="10568" y="18055"/>
                    <a:pt x="11702" y="18029"/>
                    <a:pt x="12693" y="17662"/>
                  </a:cubicBezTo>
                  <a:cubicBezTo>
                    <a:pt x="14380" y="17037"/>
                    <a:pt x="14922" y="15695"/>
                    <a:pt x="14955" y="14403"/>
                  </a:cubicBezTo>
                  <a:cubicBezTo>
                    <a:pt x="14994" y="12890"/>
                    <a:pt x="14322" y="11313"/>
                    <a:pt x="12282" y="10703"/>
                  </a:cubicBezTo>
                  <a:cubicBezTo>
                    <a:pt x="11786" y="10554"/>
                    <a:pt x="11242" y="10487"/>
                    <a:pt x="10698" y="10509"/>
                  </a:cubicBezTo>
                  <a:cubicBezTo>
                    <a:pt x="10298" y="10525"/>
                    <a:pt x="9905" y="10589"/>
                    <a:pt x="9540" y="10698"/>
                  </a:cubicBezTo>
                  <a:lnTo>
                    <a:pt x="8545" y="11086"/>
                  </a:lnTo>
                  <a:cubicBezTo>
                    <a:pt x="8397" y="11157"/>
                    <a:pt x="8216" y="11191"/>
                    <a:pt x="8034" y="11182"/>
                  </a:cubicBezTo>
                  <a:cubicBezTo>
                    <a:pt x="7838" y="11172"/>
                    <a:pt x="7656" y="11114"/>
                    <a:pt x="7523" y="11019"/>
                  </a:cubicBezTo>
                  <a:lnTo>
                    <a:pt x="4907" y="8740"/>
                  </a:lnTo>
                  <a:cubicBezTo>
                    <a:pt x="4780" y="8645"/>
                    <a:pt x="4719" y="8520"/>
                    <a:pt x="4739" y="8394"/>
                  </a:cubicBezTo>
                  <a:cubicBezTo>
                    <a:pt x="4758" y="8276"/>
                    <a:pt x="4847" y="8168"/>
                    <a:pt x="4987" y="8092"/>
                  </a:cubicBezTo>
                  <a:lnTo>
                    <a:pt x="12302" y="3940"/>
                  </a:lnTo>
                  <a:cubicBezTo>
                    <a:pt x="12347" y="3901"/>
                    <a:pt x="12360" y="3851"/>
                    <a:pt x="12336" y="3805"/>
                  </a:cubicBezTo>
                  <a:cubicBezTo>
                    <a:pt x="12306" y="3747"/>
                    <a:pt x="12226" y="3707"/>
                    <a:pt x="12133" y="3705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" name="Group">
            <a:extLst>
              <a:ext uri="{FF2B5EF4-FFF2-40B4-BE49-F238E27FC236}">
                <a16:creationId xmlns:a16="http://schemas.microsoft.com/office/drawing/2014/main" id="{1F403F41-CDCA-D605-641D-3EFB8FCA31A0}"/>
              </a:ext>
            </a:extLst>
          </p:cNvPr>
          <p:cNvGrpSpPr/>
          <p:nvPr/>
        </p:nvGrpSpPr>
        <p:grpSpPr>
          <a:xfrm>
            <a:off x="6318609" y="4241258"/>
            <a:ext cx="487453" cy="487453"/>
            <a:chOff x="0" y="0"/>
            <a:chExt cx="1711876" cy="1711876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7789A939-1D4D-8FCF-EEDA-D62486280C6F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37AADB33-BF72-A61C-D9E1-7E945EEFDAB7}"/>
                </a:ext>
              </a:extLst>
            </p:cNvPr>
            <p:cNvSpPr/>
            <p:nvPr/>
          </p:nvSpPr>
          <p:spPr>
            <a:xfrm>
              <a:off x="616165" y="487238"/>
              <a:ext cx="1021662" cy="113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637"/>
                  </a:moveTo>
                  <a:lnTo>
                    <a:pt x="6509" y="0"/>
                  </a:lnTo>
                  <a:lnTo>
                    <a:pt x="789" y="6770"/>
                  </a:lnTo>
                  <a:lnTo>
                    <a:pt x="0" y="9518"/>
                  </a:lnTo>
                  <a:lnTo>
                    <a:pt x="13371" y="21600"/>
                  </a:lnTo>
                  <a:cubicBezTo>
                    <a:pt x="15329" y="20693"/>
                    <a:pt x="17084" y="19465"/>
                    <a:pt x="18547" y="17979"/>
                  </a:cubicBezTo>
                  <a:cubicBezTo>
                    <a:pt x="19816" y="16689"/>
                    <a:pt x="20847" y="15223"/>
                    <a:pt x="21600" y="13637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48032E57-D182-BCBB-FC05-F7521275FDB9}"/>
                </a:ext>
              </a:extLst>
            </p:cNvPr>
            <p:cNvSpPr/>
            <p:nvPr/>
          </p:nvSpPr>
          <p:spPr>
            <a:xfrm>
              <a:off x="608147" y="483678"/>
              <a:ext cx="505447" cy="67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86" extrusionOk="0">
                  <a:moveTo>
                    <a:pt x="13613" y="470"/>
                  </a:moveTo>
                  <a:cubicBezTo>
                    <a:pt x="13665" y="361"/>
                    <a:pt x="13642" y="239"/>
                    <a:pt x="13550" y="145"/>
                  </a:cubicBezTo>
                  <a:cubicBezTo>
                    <a:pt x="13448" y="41"/>
                    <a:pt x="13277" y="-14"/>
                    <a:pt x="13105" y="3"/>
                  </a:cubicBezTo>
                  <a:lnTo>
                    <a:pt x="8290" y="3"/>
                  </a:lnTo>
                  <a:cubicBezTo>
                    <a:pt x="8122" y="0"/>
                    <a:pt x="7957" y="32"/>
                    <a:pt x="7811" y="95"/>
                  </a:cubicBezTo>
                  <a:cubicBezTo>
                    <a:pt x="7666" y="158"/>
                    <a:pt x="7546" y="251"/>
                    <a:pt x="7468" y="363"/>
                  </a:cubicBezTo>
                  <a:lnTo>
                    <a:pt x="259" y="12493"/>
                  </a:lnTo>
                  <a:cubicBezTo>
                    <a:pt x="159" y="12622"/>
                    <a:pt x="87" y="12762"/>
                    <a:pt x="44" y="12907"/>
                  </a:cubicBezTo>
                  <a:cubicBezTo>
                    <a:pt x="5" y="13039"/>
                    <a:pt x="-8" y="13175"/>
                    <a:pt x="4" y="13309"/>
                  </a:cubicBezTo>
                  <a:lnTo>
                    <a:pt x="4" y="15558"/>
                  </a:lnTo>
                  <a:cubicBezTo>
                    <a:pt x="6" y="15682"/>
                    <a:pt x="72" y="15801"/>
                    <a:pt x="190" y="15888"/>
                  </a:cubicBezTo>
                  <a:cubicBezTo>
                    <a:pt x="307" y="15976"/>
                    <a:pt x="465" y="16026"/>
                    <a:pt x="631" y="16027"/>
                  </a:cubicBezTo>
                  <a:lnTo>
                    <a:pt x="13137" y="16027"/>
                  </a:lnTo>
                  <a:cubicBezTo>
                    <a:pt x="13235" y="16020"/>
                    <a:pt x="13328" y="16058"/>
                    <a:pt x="13373" y="16123"/>
                  </a:cubicBezTo>
                  <a:cubicBezTo>
                    <a:pt x="13393" y="16151"/>
                    <a:pt x="13402" y="16183"/>
                    <a:pt x="13399" y="16215"/>
                  </a:cubicBezTo>
                  <a:lnTo>
                    <a:pt x="13399" y="21194"/>
                  </a:lnTo>
                  <a:cubicBezTo>
                    <a:pt x="13407" y="21292"/>
                    <a:pt x="13461" y="21384"/>
                    <a:pt x="13552" y="21455"/>
                  </a:cubicBezTo>
                  <a:cubicBezTo>
                    <a:pt x="13657" y="21538"/>
                    <a:pt x="13802" y="21585"/>
                    <a:pt x="13954" y="21586"/>
                  </a:cubicBezTo>
                  <a:lnTo>
                    <a:pt x="18605" y="21586"/>
                  </a:lnTo>
                  <a:cubicBezTo>
                    <a:pt x="18737" y="21575"/>
                    <a:pt x="18860" y="21532"/>
                    <a:pt x="18957" y="21465"/>
                  </a:cubicBezTo>
                  <a:cubicBezTo>
                    <a:pt x="19071" y="21386"/>
                    <a:pt x="19141" y="21278"/>
                    <a:pt x="19154" y="21162"/>
                  </a:cubicBezTo>
                  <a:lnTo>
                    <a:pt x="19154" y="16255"/>
                  </a:lnTo>
                  <a:cubicBezTo>
                    <a:pt x="19164" y="16198"/>
                    <a:pt x="19199" y="16146"/>
                    <a:pt x="19254" y="16107"/>
                  </a:cubicBezTo>
                  <a:cubicBezTo>
                    <a:pt x="19328" y="16054"/>
                    <a:pt x="19431" y="16029"/>
                    <a:pt x="19533" y="16039"/>
                  </a:cubicBezTo>
                  <a:lnTo>
                    <a:pt x="21016" y="16039"/>
                  </a:lnTo>
                  <a:cubicBezTo>
                    <a:pt x="21173" y="16029"/>
                    <a:pt x="21320" y="15975"/>
                    <a:pt x="21426" y="15889"/>
                  </a:cubicBezTo>
                  <a:cubicBezTo>
                    <a:pt x="21529" y="15805"/>
                    <a:pt x="21588" y="15696"/>
                    <a:pt x="21591" y="15582"/>
                  </a:cubicBezTo>
                  <a:lnTo>
                    <a:pt x="21591" y="12528"/>
                  </a:lnTo>
                  <a:cubicBezTo>
                    <a:pt x="21592" y="12453"/>
                    <a:pt x="21556" y="12380"/>
                    <a:pt x="21489" y="12323"/>
                  </a:cubicBezTo>
                  <a:cubicBezTo>
                    <a:pt x="21394" y="12242"/>
                    <a:pt x="21250" y="12203"/>
                    <a:pt x="21108" y="12221"/>
                  </a:cubicBezTo>
                  <a:lnTo>
                    <a:pt x="19582" y="12221"/>
                  </a:lnTo>
                  <a:cubicBezTo>
                    <a:pt x="19493" y="12236"/>
                    <a:pt x="19399" y="12223"/>
                    <a:pt x="19323" y="12185"/>
                  </a:cubicBezTo>
                  <a:cubicBezTo>
                    <a:pt x="19250" y="12148"/>
                    <a:pt x="19200" y="12091"/>
                    <a:pt x="19183" y="12026"/>
                  </a:cubicBezTo>
                  <a:lnTo>
                    <a:pt x="19183" y="8346"/>
                  </a:lnTo>
                  <a:cubicBezTo>
                    <a:pt x="19204" y="8201"/>
                    <a:pt x="19129" y="8056"/>
                    <a:pt x="18983" y="7959"/>
                  </a:cubicBezTo>
                  <a:cubicBezTo>
                    <a:pt x="18855" y="7873"/>
                    <a:pt x="18684" y="7832"/>
                    <a:pt x="18514" y="7846"/>
                  </a:cubicBezTo>
                  <a:lnTo>
                    <a:pt x="14014" y="7846"/>
                  </a:lnTo>
                  <a:cubicBezTo>
                    <a:pt x="13824" y="7844"/>
                    <a:pt x="13643" y="7903"/>
                    <a:pt x="13517" y="8008"/>
                  </a:cubicBezTo>
                  <a:cubicBezTo>
                    <a:pt x="13409" y="8099"/>
                    <a:pt x="13350" y="8218"/>
                    <a:pt x="13353" y="8340"/>
                  </a:cubicBezTo>
                  <a:lnTo>
                    <a:pt x="13353" y="11989"/>
                  </a:lnTo>
                  <a:cubicBezTo>
                    <a:pt x="13360" y="12034"/>
                    <a:pt x="13339" y="12078"/>
                    <a:pt x="13297" y="12110"/>
                  </a:cubicBezTo>
                  <a:cubicBezTo>
                    <a:pt x="13254" y="12142"/>
                    <a:pt x="13194" y="12157"/>
                    <a:pt x="13135" y="12152"/>
                  </a:cubicBezTo>
                  <a:lnTo>
                    <a:pt x="6897" y="12152"/>
                  </a:lnTo>
                  <a:cubicBezTo>
                    <a:pt x="6846" y="12154"/>
                    <a:pt x="6798" y="12138"/>
                    <a:pt x="6766" y="12108"/>
                  </a:cubicBezTo>
                  <a:cubicBezTo>
                    <a:pt x="6723" y="12068"/>
                    <a:pt x="6720" y="12012"/>
                    <a:pt x="6758" y="11969"/>
                  </a:cubicBezTo>
                  <a:lnTo>
                    <a:pt x="13613" y="470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9" name="Group">
            <a:extLst>
              <a:ext uri="{FF2B5EF4-FFF2-40B4-BE49-F238E27FC236}">
                <a16:creationId xmlns:a16="http://schemas.microsoft.com/office/drawing/2014/main" id="{31630B06-06F2-CCEC-5C30-449EEA12FB20}"/>
              </a:ext>
            </a:extLst>
          </p:cNvPr>
          <p:cNvGrpSpPr/>
          <p:nvPr/>
        </p:nvGrpSpPr>
        <p:grpSpPr>
          <a:xfrm>
            <a:off x="5346271" y="4244725"/>
            <a:ext cx="487453" cy="487453"/>
            <a:chOff x="0" y="0"/>
            <a:chExt cx="1711876" cy="1711876"/>
          </a:xfrm>
        </p:grpSpPr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10B0F012-7846-3E1A-3887-0378BE886957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1D60E592-82FA-CF73-DCB9-A22E0D54DE88}"/>
                </a:ext>
              </a:extLst>
            </p:cNvPr>
            <p:cNvSpPr/>
            <p:nvPr/>
          </p:nvSpPr>
          <p:spPr>
            <a:xfrm>
              <a:off x="672354" y="501416"/>
              <a:ext cx="1006382" cy="112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22"/>
                  </a:moveTo>
                  <a:lnTo>
                    <a:pt x="8867" y="0"/>
                  </a:lnTo>
                  <a:lnTo>
                    <a:pt x="1873" y="1400"/>
                  </a:lnTo>
                  <a:lnTo>
                    <a:pt x="0" y="7647"/>
                  </a:lnTo>
                  <a:lnTo>
                    <a:pt x="2269" y="9825"/>
                  </a:lnTo>
                  <a:lnTo>
                    <a:pt x="1208" y="11840"/>
                  </a:lnTo>
                  <a:lnTo>
                    <a:pt x="12014" y="21600"/>
                  </a:lnTo>
                  <a:cubicBezTo>
                    <a:pt x="14556" y="20498"/>
                    <a:pt x="16779" y="18883"/>
                    <a:pt x="18507" y="16881"/>
                  </a:cubicBezTo>
                  <a:cubicBezTo>
                    <a:pt x="19912" y="15253"/>
                    <a:pt x="20962" y="13400"/>
                    <a:pt x="21600" y="11422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" name="Shape">
              <a:extLst>
                <a:ext uri="{FF2B5EF4-FFF2-40B4-BE49-F238E27FC236}">
                  <a16:creationId xmlns:a16="http://schemas.microsoft.com/office/drawing/2014/main" id="{9F3935D8-F611-4FC4-EAE0-112505069186}"/>
                </a:ext>
              </a:extLst>
            </p:cNvPr>
            <p:cNvSpPr/>
            <p:nvPr/>
          </p:nvSpPr>
          <p:spPr>
            <a:xfrm>
              <a:off x="668244" y="496995"/>
              <a:ext cx="443865" cy="683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30" extrusionOk="0">
                  <a:moveTo>
                    <a:pt x="665" y="0"/>
                  </a:moveTo>
                  <a:lnTo>
                    <a:pt x="19757" y="0"/>
                  </a:lnTo>
                  <a:cubicBezTo>
                    <a:pt x="19935" y="5"/>
                    <a:pt x="20102" y="55"/>
                    <a:pt x="20224" y="138"/>
                  </a:cubicBezTo>
                  <a:cubicBezTo>
                    <a:pt x="20338" y="216"/>
                    <a:pt x="20405" y="318"/>
                    <a:pt x="20412" y="425"/>
                  </a:cubicBezTo>
                  <a:lnTo>
                    <a:pt x="20412" y="3234"/>
                  </a:lnTo>
                  <a:cubicBezTo>
                    <a:pt x="20404" y="3356"/>
                    <a:pt x="20323" y="3471"/>
                    <a:pt x="20188" y="3556"/>
                  </a:cubicBezTo>
                  <a:cubicBezTo>
                    <a:pt x="20059" y="3637"/>
                    <a:pt x="19890" y="3684"/>
                    <a:pt x="19711" y="3689"/>
                  </a:cubicBezTo>
                  <a:lnTo>
                    <a:pt x="6815" y="3689"/>
                  </a:lnTo>
                  <a:cubicBezTo>
                    <a:pt x="6714" y="3690"/>
                    <a:pt x="6618" y="3719"/>
                    <a:pt x="6551" y="3769"/>
                  </a:cubicBezTo>
                  <a:cubicBezTo>
                    <a:pt x="6495" y="3810"/>
                    <a:pt x="6463" y="3864"/>
                    <a:pt x="6462" y="3919"/>
                  </a:cubicBezTo>
                  <a:lnTo>
                    <a:pt x="6462" y="8251"/>
                  </a:lnTo>
                  <a:cubicBezTo>
                    <a:pt x="6430" y="8318"/>
                    <a:pt x="6473" y="8391"/>
                    <a:pt x="6566" y="8427"/>
                  </a:cubicBezTo>
                  <a:cubicBezTo>
                    <a:pt x="6623" y="8450"/>
                    <a:pt x="6692" y="8455"/>
                    <a:pt x="6755" y="8441"/>
                  </a:cubicBezTo>
                  <a:cubicBezTo>
                    <a:pt x="7650" y="8100"/>
                    <a:pt x="8624" y="7855"/>
                    <a:pt x="9640" y="7716"/>
                  </a:cubicBezTo>
                  <a:cubicBezTo>
                    <a:pt x="10816" y="7554"/>
                    <a:pt x="12026" y="7536"/>
                    <a:pt x="13216" y="7647"/>
                  </a:cubicBezTo>
                  <a:cubicBezTo>
                    <a:pt x="14686" y="7782"/>
                    <a:pt x="16101" y="8111"/>
                    <a:pt x="17339" y="8643"/>
                  </a:cubicBezTo>
                  <a:cubicBezTo>
                    <a:pt x="18521" y="9151"/>
                    <a:pt x="19507" y="9829"/>
                    <a:pt x="20192" y="10635"/>
                  </a:cubicBezTo>
                  <a:cubicBezTo>
                    <a:pt x="21024" y="11612"/>
                    <a:pt x="21371" y="12722"/>
                    <a:pt x="21476" y="13836"/>
                  </a:cubicBezTo>
                  <a:cubicBezTo>
                    <a:pt x="21577" y="14902"/>
                    <a:pt x="21459" y="15978"/>
                    <a:pt x="20945" y="16993"/>
                  </a:cubicBezTo>
                  <a:cubicBezTo>
                    <a:pt x="20345" y="18177"/>
                    <a:pt x="19234" y="19224"/>
                    <a:pt x="17741" y="20007"/>
                  </a:cubicBezTo>
                  <a:cubicBezTo>
                    <a:pt x="16253" y="20788"/>
                    <a:pt x="14453" y="21272"/>
                    <a:pt x="12560" y="21451"/>
                  </a:cubicBezTo>
                  <a:cubicBezTo>
                    <a:pt x="10980" y="21600"/>
                    <a:pt x="9372" y="21534"/>
                    <a:pt x="7817" y="21299"/>
                  </a:cubicBezTo>
                  <a:cubicBezTo>
                    <a:pt x="6239" y="21061"/>
                    <a:pt x="4722" y="20649"/>
                    <a:pt x="3474" y="19975"/>
                  </a:cubicBezTo>
                  <a:cubicBezTo>
                    <a:pt x="2556" y="19479"/>
                    <a:pt x="1820" y="18859"/>
                    <a:pt x="1246" y="18179"/>
                  </a:cubicBezTo>
                  <a:cubicBezTo>
                    <a:pt x="748" y="17588"/>
                    <a:pt x="375" y="16956"/>
                    <a:pt x="138" y="16301"/>
                  </a:cubicBezTo>
                  <a:lnTo>
                    <a:pt x="14" y="15781"/>
                  </a:lnTo>
                  <a:cubicBezTo>
                    <a:pt x="-23" y="15679"/>
                    <a:pt x="11" y="15571"/>
                    <a:pt x="107" y="15486"/>
                  </a:cubicBezTo>
                  <a:cubicBezTo>
                    <a:pt x="210" y="15396"/>
                    <a:pt x="372" y="15342"/>
                    <a:pt x="546" y="15341"/>
                  </a:cubicBezTo>
                  <a:lnTo>
                    <a:pt x="6027" y="15308"/>
                  </a:lnTo>
                  <a:cubicBezTo>
                    <a:pt x="6179" y="15311"/>
                    <a:pt x="6327" y="15341"/>
                    <a:pt x="6454" y="15395"/>
                  </a:cubicBezTo>
                  <a:cubicBezTo>
                    <a:pt x="6639" y="15473"/>
                    <a:pt x="6768" y="15596"/>
                    <a:pt x="6814" y="15736"/>
                  </a:cubicBezTo>
                  <a:cubicBezTo>
                    <a:pt x="6876" y="15903"/>
                    <a:pt x="6955" y="16067"/>
                    <a:pt x="7049" y="16227"/>
                  </a:cubicBezTo>
                  <a:cubicBezTo>
                    <a:pt x="7143" y="16386"/>
                    <a:pt x="7253" y="16542"/>
                    <a:pt x="7378" y="16692"/>
                  </a:cubicBezTo>
                  <a:cubicBezTo>
                    <a:pt x="7780" y="17084"/>
                    <a:pt x="8340" y="17397"/>
                    <a:pt x="8998" y="17596"/>
                  </a:cubicBezTo>
                  <a:cubicBezTo>
                    <a:pt x="9736" y="17819"/>
                    <a:pt x="10562" y="17888"/>
                    <a:pt x="11362" y="17793"/>
                  </a:cubicBezTo>
                  <a:cubicBezTo>
                    <a:pt x="12107" y="17677"/>
                    <a:pt x="12792" y="17435"/>
                    <a:pt x="13348" y="17091"/>
                  </a:cubicBezTo>
                  <a:cubicBezTo>
                    <a:pt x="13995" y="16691"/>
                    <a:pt x="14436" y="16174"/>
                    <a:pt x="14667" y="15613"/>
                  </a:cubicBezTo>
                  <a:cubicBezTo>
                    <a:pt x="14910" y="15022"/>
                    <a:pt x="14915" y="14405"/>
                    <a:pt x="14791" y="13800"/>
                  </a:cubicBezTo>
                  <a:cubicBezTo>
                    <a:pt x="14668" y="13198"/>
                    <a:pt x="14410" y="12598"/>
                    <a:pt x="13811" y="12132"/>
                  </a:cubicBezTo>
                  <a:cubicBezTo>
                    <a:pt x="13357" y="11778"/>
                    <a:pt x="12741" y="11532"/>
                    <a:pt x="12065" y="11394"/>
                  </a:cubicBezTo>
                  <a:cubicBezTo>
                    <a:pt x="11424" y="11264"/>
                    <a:pt x="10745" y="11234"/>
                    <a:pt x="10083" y="11306"/>
                  </a:cubicBezTo>
                  <a:cubicBezTo>
                    <a:pt x="9487" y="11315"/>
                    <a:pt x="8903" y="11418"/>
                    <a:pt x="8380" y="11605"/>
                  </a:cubicBezTo>
                  <a:cubicBezTo>
                    <a:pt x="7935" y="11764"/>
                    <a:pt x="7544" y="11981"/>
                    <a:pt x="7233" y="12243"/>
                  </a:cubicBezTo>
                  <a:cubicBezTo>
                    <a:pt x="7171" y="12301"/>
                    <a:pt x="7110" y="12359"/>
                    <a:pt x="7051" y="12418"/>
                  </a:cubicBezTo>
                  <a:cubicBezTo>
                    <a:pt x="6992" y="12477"/>
                    <a:pt x="6934" y="12536"/>
                    <a:pt x="6859" y="12586"/>
                  </a:cubicBezTo>
                  <a:cubicBezTo>
                    <a:pt x="6697" y="12694"/>
                    <a:pt x="6469" y="12749"/>
                    <a:pt x="6238" y="12738"/>
                  </a:cubicBezTo>
                  <a:lnTo>
                    <a:pt x="663" y="12738"/>
                  </a:lnTo>
                  <a:cubicBezTo>
                    <a:pt x="495" y="12752"/>
                    <a:pt x="326" y="12714"/>
                    <a:pt x="207" y="12635"/>
                  </a:cubicBezTo>
                  <a:cubicBezTo>
                    <a:pt x="91" y="12558"/>
                    <a:pt x="35" y="12451"/>
                    <a:pt x="56" y="12344"/>
                  </a:cubicBezTo>
                  <a:lnTo>
                    <a:pt x="56" y="443"/>
                  </a:lnTo>
                  <a:cubicBezTo>
                    <a:pt x="40" y="342"/>
                    <a:pt x="84" y="241"/>
                    <a:pt x="179" y="160"/>
                  </a:cubicBezTo>
                  <a:cubicBezTo>
                    <a:pt x="294" y="61"/>
                    <a:pt x="474" y="2"/>
                    <a:pt x="665" y="0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3" name="Group">
            <a:extLst>
              <a:ext uri="{FF2B5EF4-FFF2-40B4-BE49-F238E27FC236}">
                <a16:creationId xmlns:a16="http://schemas.microsoft.com/office/drawing/2014/main" id="{D4FFC3FB-BED2-82E3-7202-189C0C3110FA}"/>
              </a:ext>
            </a:extLst>
          </p:cNvPr>
          <p:cNvGrpSpPr/>
          <p:nvPr/>
        </p:nvGrpSpPr>
        <p:grpSpPr>
          <a:xfrm>
            <a:off x="4644439" y="3612981"/>
            <a:ext cx="487453" cy="487453"/>
            <a:chOff x="0" y="0"/>
            <a:chExt cx="1711876" cy="1711876"/>
          </a:xfrm>
        </p:grpSpPr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F22ACD4E-0D09-7638-2129-A0C0271755FC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388BC5C7-BDED-C329-7C5A-9FDE8AC72234}"/>
                </a:ext>
              </a:extLst>
            </p:cNvPr>
            <p:cNvSpPr/>
            <p:nvPr/>
          </p:nvSpPr>
          <p:spPr>
            <a:xfrm>
              <a:off x="699385" y="548864"/>
              <a:ext cx="953869" cy="108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2"/>
                  </a:moveTo>
                  <a:lnTo>
                    <a:pt x="7476" y="0"/>
                  </a:lnTo>
                  <a:lnTo>
                    <a:pt x="1839" y="423"/>
                  </a:lnTo>
                  <a:lnTo>
                    <a:pt x="0" y="11189"/>
                  </a:lnTo>
                  <a:lnTo>
                    <a:pt x="11813" y="21600"/>
                  </a:lnTo>
                  <a:cubicBezTo>
                    <a:pt x="14171" y="20625"/>
                    <a:pt x="16281" y="19239"/>
                    <a:pt x="18017" y="17525"/>
                  </a:cubicBezTo>
                  <a:cubicBezTo>
                    <a:pt x="19549" y="16013"/>
                    <a:pt x="20762" y="14271"/>
                    <a:pt x="21600" y="12382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id="{633E9543-5F73-50F3-5D8C-946D9804A492}"/>
                </a:ext>
              </a:extLst>
            </p:cNvPr>
            <p:cNvSpPr/>
            <p:nvPr/>
          </p:nvSpPr>
          <p:spPr>
            <a:xfrm>
              <a:off x="649639" y="493272"/>
              <a:ext cx="446380" cy="69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51" extrusionOk="0">
                  <a:moveTo>
                    <a:pt x="10424" y="5"/>
                  </a:moveTo>
                  <a:cubicBezTo>
                    <a:pt x="9618" y="21"/>
                    <a:pt x="8814" y="85"/>
                    <a:pt x="8018" y="179"/>
                  </a:cubicBezTo>
                  <a:cubicBezTo>
                    <a:pt x="6661" y="339"/>
                    <a:pt x="5327" y="591"/>
                    <a:pt x="4125" y="1030"/>
                  </a:cubicBezTo>
                  <a:cubicBezTo>
                    <a:pt x="2985" y="1447"/>
                    <a:pt x="1997" y="2021"/>
                    <a:pt x="1276" y="2728"/>
                  </a:cubicBezTo>
                  <a:cubicBezTo>
                    <a:pt x="394" y="3592"/>
                    <a:pt x="-48" y="4614"/>
                    <a:pt x="4" y="5649"/>
                  </a:cubicBezTo>
                  <a:lnTo>
                    <a:pt x="4" y="14717"/>
                  </a:lnTo>
                  <a:cubicBezTo>
                    <a:pt x="-3" y="15687"/>
                    <a:pt x="285" y="16650"/>
                    <a:pt x="858" y="17546"/>
                  </a:cubicBezTo>
                  <a:cubicBezTo>
                    <a:pt x="1481" y="18521"/>
                    <a:pt x="2428" y="19401"/>
                    <a:pt x="3704" y="20058"/>
                  </a:cubicBezTo>
                  <a:cubicBezTo>
                    <a:pt x="4575" y="20507"/>
                    <a:pt x="5575" y="20836"/>
                    <a:pt x="6622" y="21079"/>
                  </a:cubicBezTo>
                  <a:cubicBezTo>
                    <a:pt x="7623" y="21310"/>
                    <a:pt x="8661" y="21461"/>
                    <a:pt x="9719" y="21521"/>
                  </a:cubicBezTo>
                  <a:cubicBezTo>
                    <a:pt x="10897" y="21588"/>
                    <a:pt x="12086" y="21541"/>
                    <a:pt x="13248" y="21399"/>
                  </a:cubicBezTo>
                  <a:cubicBezTo>
                    <a:pt x="14448" y="21252"/>
                    <a:pt x="15615" y="21005"/>
                    <a:pt x="16669" y="20606"/>
                  </a:cubicBezTo>
                  <a:cubicBezTo>
                    <a:pt x="19055" y="19701"/>
                    <a:pt x="20635" y="18140"/>
                    <a:pt x="21227" y="16389"/>
                  </a:cubicBezTo>
                  <a:cubicBezTo>
                    <a:pt x="21487" y="15619"/>
                    <a:pt x="21552" y="14831"/>
                    <a:pt x="21492" y="14054"/>
                  </a:cubicBezTo>
                  <a:cubicBezTo>
                    <a:pt x="21434" y="13306"/>
                    <a:pt x="21258" y="12557"/>
                    <a:pt x="20870" y="11841"/>
                  </a:cubicBezTo>
                  <a:cubicBezTo>
                    <a:pt x="20239" y="10675"/>
                    <a:pt x="19065" y="9661"/>
                    <a:pt x="17468" y="8984"/>
                  </a:cubicBezTo>
                  <a:cubicBezTo>
                    <a:pt x="16384" y="8524"/>
                    <a:pt x="15149" y="8240"/>
                    <a:pt x="13877" y="8078"/>
                  </a:cubicBezTo>
                  <a:cubicBezTo>
                    <a:pt x="12706" y="7929"/>
                    <a:pt x="11506" y="7883"/>
                    <a:pt x="10326" y="8001"/>
                  </a:cubicBezTo>
                  <a:cubicBezTo>
                    <a:pt x="9678" y="8065"/>
                    <a:pt x="9044" y="8181"/>
                    <a:pt x="8447" y="8358"/>
                  </a:cubicBezTo>
                  <a:cubicBezTo>
                    <a:pt x="7918" y="8515"/>
                    <a:pt x="7426" y="8719"/>
                    <a:pt x="6986" y="8965"/>
                  </a:cubicBezTo>
                  <a:cubicBezTo>
                    <a:pt x="6923" y="9009"/>
                    <a:pt x="6826" y="9025"/>
                    <a:pt x="6739" y="9005"/>
                  </a:cubicBezTo>
                  <a:cubicBezTo>
                    <a:pt x="6648" y="8984"/>
                    <a:pt x="6585" y="8931"/>
                    <a:pt x="6582" y="8868"/>
                  </a:cubicBezTo>
                  <a:lnTo>
                    <a:pt x="6626" y="5936"/>
                  </a:lnTo>
                  <a:cubicBezTo>
                    <a:pt x="6608" y="5268"/>
                    <a:pt x="7063" y="4655"/>
                    <a:pt x="7815" y="4245"/>
                  </a:cubicBezTo>
                  <a:cubicBezTo>
                    <a:pt x="8531" y="3855"/>
                    <a:pt x="9476" y="3670"/>
                    <a:pt x="10464" y="3678"/>
                  </a:cubicBezTo>
                  <a:cubicBezTo>
                    <a:pt x="11361" y="3685"/>
                    <a:pt x="12222" y="3852"/>
                    <a:pt x="12899" y="4191"/>
                  </a:cubicBezTo>
                  <a:cubicBezTo>
                    <a:pt x="13668" y="4576"/>
                    <a:pt x="14160" y="5162"/>
                    <a:pt x="14215" y="5816"/>
                  </a:cubicBezTo>
                  <a:lnTo>
                    <a:pt x="14215" y="6256"/>
                  </a:lnTo>
                  <a:cubicBezTo>
                    <a:pt x="14199" y="6347"/>
                    <a:pt x="14244" y="6438"/>
                    <a:pt x="14339" y="6507"/>
                  </a:cubicBezTo>
                  <a:cubicBezTo>
                    <a:pt x="14408" y="6557"/>
                    <a:pt x="14500" y="6593"/>
                    <a:pt x="14601" y="6608"/>
                  </a:cubicBezTo>
                  <a:lnTo>
                    <a:pt x="20034" y="6608"/>
                  </a:lnTo>
                  <a:cubicBezTo>
                    <a:pt x="20183" y="6614"/>
                    <a:pt x="20330" y="6580"/>
                    <a:pt x="20441" y="6517"/>
                  </a:cubicBezTo>
                  <a:cubicBezTo>
                    <a:pt x="20538" y="6462"/>
                    <a:pt x="20601" y="6389"/>
                    <a:pt x="20623" y="6307"/>
                  </a:cubicBezTo>
                  <a:lnTo>
                    <a:pt x="20623" y="5047"/>
                  </a:lnTo>
                  <a:cubicBezTo>
                    <a:pt x="20644" y="4063"/>
                    <a:pt x="20135" y="3106"/>
                    <a:pt x="19180" y="2340"/>
                  </a:cubicBezTo>
                  <a:cubicBezTo>
                    <a:pt x="18414" y="1725"/>
                    <a:pt x="17417" y="1271"/>
                    <a:pt x="16367" y="910"/>
                  </a:cubicBezTo>
                  <a:cubicBezTo>
                    <a:pt x="15270" y="533"/>
                    <a:pt x="14086" y="249"/>
                    <a:pt x="12834" y="108"/>
                  </a:cubicBezTo>
                  <a:cubicBezTo>
                    <a:pt x="12036" y="18"/>
                    <a:pt x="11230" y="-12"/>
                    <a:pt x="10424" y="5"/>
                  </a:cubicBezTo>
                  <a:close/>
                  <a:moveTo>
                    <a:pt x="11057" y="11458"/>
                  </a:moveTo>
                  <a:cubicBezTo>
                    <a:pt x="11968" y="11483"/>
                    <a:pt x="12847" y="11696"/>
                    <a:pt x="13517" y="12107"/>
                  </a:cubicBezTo>
                  <a:cubicBezTo>
                    <a:pt x="14142" y="12490"/>
                    <a:pt x="14511" y="13005"/>
                    <a:pt x="14728" y="13544"/>
                  </a:cubicBezTo>
                  <a:cubicBezTo>
                    <a:pt x="14975" y="14157"/>
                    <a:pt x="15028" y="14796"/>
                    <a:pt x="14888" y="15423"/>
                  </a:cubicBezTo>
                  <a:cubicBezTo>
                    <a:pt x="14785" y="16118"/>
                    <a:pt x="14276" y="16763"/>
                    <a:pt x="13467" y="17224"/>
                  </a:cubicBezTo>
                  <a:cubicBezTo>
                    <a:pt x="12839" y="17582"/>
                    <a:pt x="12062" y="17809"/>
                    <a:pt x="11231" y="17871"/>
                  </a:cubicBezTo>
                  <a:cubicBezTo>
                    <a:pt x="10329" y="17938"/>
                    <a:pt x="9422" y="17805"/>
                    <a:pt x="8640" y="17506"/>
                  </a:cubicBezTo>
                  <a:cubicBezTo>
                    <a:pt x="8025" y="17272"/>
                    <a:pt x="7507" y="16943"/>
                    <a:pt x="7168" y="16538"/>
                  </a:cubicBezTo>
                  <a:cubicBezTo>
                    <a:pt x="6641" y="15908"/>
                    <a:pt x="6592" y="15175"/>
                    <a:pt x="6651" y="14461"/>
                  </a:cubicBezTo>
                  <a:cubicBezTo>
                    <a:pt x="6703" y="13834"/>
                    <a:pt x="6841" y="13196"/>
                    <a:pt x="7349" y="12659"/>
                  </a:cubicBezTo>
                  <a:cubicBezTo>
                    <a:pt x="7956" y="12020"/>
                    <a:pt x="8996" y="11616"/>
                    <a:pt x="10141" y="11493"/>
                  </a:cubicBezTo>
                  <a:cubicBezTo>
                    <a:pt x="10445" y="11460"/>
                    <a:pt x="10753" y="11449"/>
                    <a:pt x="11057" y="11458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7" name="Group">
            <a:extLst>
              <a:ext uri="{FF2B5EF4-FFF2-40B4-BE49-F238E27FC236}">
                <a16:creationId xmlns:a16="http://schemas.microsoft.com/office/drawing/2014/main" id="{F8EB6ECA-A113-57B1-EF50-17EFC61BD8A3}"/>
              </a:ext>
            </a:extLst>
          </p:cNvPr>
          <p:cNvGrpSpPr/>
          <p:nvPr/>
        </p:nvGrpSpPr>
        <p:grpSpPr>
          <a:xfrm>
            <a:off x="4639549" y="2710615"/>
            <a:ext cx="487453" cy="487453"/>
            <a:chOff x="0" y="0"/>
            <a:chExt cx="1711876" cy="1711876"/>
          </a:xfrm>
        </p:grpSpPr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ED85E949-0E9F-75B5-55F9-ACD94DE43D63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41F947FF-3DF6-9DBB-98FE-422842E2284B}"/>
                </a:ext>
              </a:extLst>
            </p:cNvPr>
            <p:cNvSpPr/>
            <p:nvPr/>
          </p:nvSpPr>
          <p:spPr>
            <a:xfrm>
              <a:off x="671234" y="525115"/>
              <a:ext cx="1006038" cy="1111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035"/>
                  </a:moveTo>
                  <a:lnTo>
                    <a:pt x="9377" y="0"/>
                  </a:lnTo>
                  <a:lnTo>
                    <a:pt x="1479" y="1277"/>
                  </a:lnTo>
                  <a:lnTo>
                    <a:pt x="0" y="3228"/>
                  </a:lnTo>
                  <a:lnTo>
                    <a:pt x="4875" y="7698"/>
                  </a:lnTo>
                  <a:lnTo>
                    <a:pt x="1930" y="12899"/>
                  </a:lnTo>
                  <a:lnTo>
                    <a:pt x="11512" y="21600"/>
                  </a:lnTo>
                  <a:cubicBezTo>
                    <a:pt x="14086" y="20552"/>
                    <a:pt x="16358" y="18978"/>
                    <a:pt x="18150" y="17003"/>
                  </a:cubicBezTo>
                  <a:cubicBezTo>
                    <a:pt x="19740" y="15249"/>
                    <a:pt x="20915" y="13218"/>
                    <a:pt x="21600" y="11035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9C9C9FF7-AED8-14CF-6CEE-45BE7C95CB11}"/>
                </a:ext>
              </a:extLst>
            </p:cNvPr>
            <p:cNvSpPr/>
            <p:nvPr/>
          </p:nvSpPr>
          <p:spPr>
            <a:xfrm>
              <a:off x="666758" y="518349"/>
              <a:ext cx="445621" cy="675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0" extrusionOk="0">
                  <a:moveTo>
                    <a:pt x="4470" y="21065"/>
                  </a:moveTo>
                  <a:cubicBezTo>
                    <a:pt x="4392" y="21172"/>
                    <a:pt x="4398" y="21296"/>
                    <a:pt x="4483" y="21400"/>
                  </a:cubicBezTo>
                  <a:cubicBezTo>
                    <a:pt x="4573" y="21509"/>
                    <a:pt x="4741" y="21580"/>
                    <a:pt x="4928" y="21590"/>
                  </a:cubicBezTo>
                  <a:lnTo>
                    <a:pt x="10486" y="21590"/>
                  </a:lnTo>
                  <a:cubicBezTo>
                    <a:pt x="10672" y="21592"/>
                    <a:pt x="10854" y="21557"/>
                    <a:pt x="11010" y="21490"/>
                  </a:cubicBezTo>
                  <a:cubicBezTo>
                    <a:pt x="11184" y="21415"/>
                    <a:pt x="11314" y="21304"/>
                    <a:pt x="11382" y="21174"/>
                  </a:cubicBezTo>
                  <a:lnTo>
                    <a:pt x="21240" y="4277"/>
                  </a:lnTo>
                  <a:cubicBezTo>
                    <a:pt x="21341" y="4122"/>
                    <a:pt x="21420" y="3961"/>
                    <a:pt x="21478" y="3796"/>
                  </a:cubicBezTo>
                  <a:cubicBezTo>
                    <a:pt x="21537" y="3624"/>
                    <a:pt x="21573" y="3448"/>
                    <a:pt x="21583" y="3271"/>
                  </a:cubicBezTo>
                  <a:lnTo>
                    <a:pt x="21583" y="570"/>
                  </a:lnTo>
                  <a:cubicBezTo>
                    <a:pt x="21588" y="412"/>
                    <a:pt x="21492" y="260"/>
                    <a:pt x="21318" y="152"/>
                  </a:cubicBezTo>
                  <a:cubicBezTo>
                    <a:pt x="21157" y="52"/>
                    <a:pt x="20943" y="-2"/>
                    <a:pt x="20722" y="1"/>
                  </a:cubicBezTo>
                  <a:lnTo>
                    <a:pt x="761" y="1"/>
                  </a:lnTo>
                  <a:cubicBezTo>
                    <a:pt x="541" y="-8"/>
                    <a:pt x="326" y="50"/>
                    <a:pt x="180" y="159"/>
                  </a:cubicBezTo>
                  <a:cubicBezTo>
                    <a:pt x="53" y="253"/>
                    <a:pt x="-11" y="377"/>
                    <a:pt x="2" y="503"/>
                  </a:cubicBezTo>
                  <a:lnTo>
                    <a:pt x="2" y="5163"/>
                  </a:lnTo>
                  <a:cubicBezTo>
                    <a:pt x="-12" y="5287"/>
                    <a:pt x="46" y="5410"/>
                    <a:pt x="163" y="5507"/>
                  </a:cubicBezTo>
                  <a:cubicBezTo>
                    <a:pt x="318" y="5636"/>
                    <a:pt x="559" y="5705"/>
                    <a:pt x="806" y="5694"/>
                  </a:cubicBezTo>
                  <a:lnTo>
                    <a:pt x="4700" y="5694"/>
                  </a:lnTo>
                  <a:cubicBezTo>
                    <a:pt x="4883" y="5686"/>
                    <a:pt x="5052" y="5627"/>
                    <a:pt x="5165" y="5532"/>
                  </a:cubicBezTo>
                  <a:cubicBezTo>
                    <a:pt x="5244" y="5465"/>
                    <a:pt x="5291" y="5384"/>
                    <a:pt x="5298" y="5299"/>
                  </a:cubicBezTo>
                  <a:lnTo>
                    <a:pt x="5298" y="4026"/>
                  </a:lnTo>
                  <a:cubicBezTo>
                    <a:pt x="5304" y="3956"/>
                    <a:pt x="5348" y="3889"/>
                    <a:pt x="5422" y="3838"/>
                  </a:cubicBezTo>
                  <a:cubicBezTo>
                    <a:pt x="5500" y="3784"/>
                    <a:pt x="5607" y="3752"/>
                    <a:pt x="5720" y="3747"/>
                  </a:cubicBezTo>
                  <a:lnTo>
                    <a:pt x="14150" y="3747"/>
                  </a:lnTo>
                  <a:cubicBezTo>
                    <a:pt x="14260" y="3740"/>
                    <a:pt x="14366" y="3777"/>
                    <a:pt x="14418" y="3842"/>
                  </a:cubicBezTo>
                  <a:cubicBezTo>
                    <a:pt x="14458" y="3892"/>
                    <a:pt x="14459" y="3952"/>
                    <a:pt x="14420" y="4003"/>
                  </a:cubicBezTo>
                  <a:lnTo>
                    <a:pt x="4470" y="21065"/>
                  </a:ln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C652BAB0-A66E-2C6B-7CBC-05D4895619B2}"/>
              </a:ext>
            </a:extLst>
          </p:cNvPr>
          <p:cNvGrpSpPr/>
          <p:nvPr/>
        </p:nvGrpSpPr>
        <p:grpSpPr>
          <a:xfrm>
            <a:off x="5349269" y="2048315"/>
            <a:ext cx="487453" cy="487453"/>
            <a:chOff x="0" y="0"/>
            <a:chExt cx="1711876" cy="1711876"/>
          </a:xfrm>
        </p:grpSpPr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4855B8BB-0DE8-4071-B196-C2A3A83850E2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BC4C381C-FCB2-71BA-4196-AECD43429D87}"/>
                </a:ext>
              </a:extLst>
            </p:cNvPr>
            <p:cNvSpPr/>
            <p:nvPr/>
          </p:nvSpPr>
          <p:spPr>
            <a:xfrm>
              <a:off x="714426" y="553420"/>
              <a:ext cx="942678" cy="1076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057"/>
                  </a:moveTo>
                  <a:lnTo>
                    <a:pt x="7834" y="0"/>
                  </a:lnTo>
                  <a:lnTo>
                    <a:pt x="2428" y="76"/>
                  </a:lnTo>
                  <a:lnTo>
                    <a:pt x="1013" y="2102"/>
                  </a:lnTo>
                  <a:lnTo>
                    <a:pt x="1125" y="6808"/>
                  </a:lnTo>
                  <a:lnTo>
                    <a:pt x="0" y="11377"/>
                  </a:lnTo>
                  <a:lnTo>
                    <a:pt x="11661" y="21600"/>
                  </a:lnTo>
                  <a:cubicBezTo>
                    <a:pt x="14131" y="20578"/>
                    <a:pt x="16326" y="19111"/>
                    <a:pt x="18104" y="17295"/>
                  </a:cubicBezTo>
                  <a:cubicBezTo>
                    <a:pt x="19619" y="15747"/>
                    <a:pt x="20803" y="13973"/>
                    <a:pt x="21600" y="12057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8" name="Shape">
              <a:extLst>
                <a:ext uri="{FF2B5EF4-FFF2-40B4-BE49-F238E27FC236}">
                  <a16:creationId xmlns:a16="http://schemas.microsoft.com/office/drawing/2014/main" id="{A8CEB85A-862C-1807-603B-73CDEF1DCF9E}"/>
                </a:ext>
              </a:extLst>
            </p:cNvPr>
            <p:cNvSpPr/>
            <p:nvPr/>
          </p:nvSpPr>
          <p:spPr>
            <a:xfrm>
              <a:off x="659506" y="491365"/>
              <a:ext cx="448194" cy="69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8" h="21582" extrusionOk="0">
                  <a:moveTo>
                    <a:pt x="10295" y="0"/>
                  </a:moveTo>
                  <a:cubicBezTo>
                    <a:pt x="8128" y="11"/>
                    <a:pt x="6097" y="332"/>
                    <a:pt x="4424" y="975"/>
                  </a:cubicBezTo>
                  <a:cubicBezTo>
                    <a:pt x="2828" y="1589"/>
                    <a:pt x="1584" y="2485"/>
                    <a:pt x="843" y="3589"/>
                  </a:cubicBezTo>
                  <a:cubicBezTo>
                    <a:pt x="-629" y="5782"/>
                    <a:pt x="142" y="8483"/>
                    <a:pt x="3273" y="10124"/>
                  </a:cubicBezTo>
                  <a:cubicBezTo>
                    <a:pt x="3335" y="10143"/>
                    <a:pt x="3378" y="10182"/>
                    <a:pt x="3385" y="10227"/>
                  </a:cubicBezTo>
                  <a:cubicBezTo>
                    <a:pt x="3393" y="10271"/>
                    <a:pt x="3366" y="10314"/>
                    <a:pt x="3315" y="10342"/>
                  </a:cubicBezTo>
                  <a:cubicBezTo>
                    <a:pt x="2644" y="10668"/>
                    <a:pt x="2067" y="11062"/>
                    <a:pt x="1600" y="11506"/>
                  </a:cubicBezTo>
                  <a:cubicBezTo>
                    <a:pt x="1171" y="11914"/>
                    <a:pt x="835" y="12364"/>
                    <a:pt x="582" y="12832"/>
                  </a:cubicBezTo>
                  <a:cubicBezTo>
                    <a:pt x="87" y="13749"/>
                    <a:pt x="-92" y="14739"/>
                    <a:pt x="44" y="15734"/>
                  </a:cubicBezTo>
                  <a:cubicBezTo>
                    <a:pt x="277" y="17449"/>
                    <a:pt x="1359" y="18996"/>
                    <a:pt x="3248" y="20048"/>
                  </a:cubicBezTo>
                  <a:cubicBezTo>
                    <a:pt x="5154" y="21109"/>
                    <a:pt x="7742" y="21572"/>
                    <a:pt x="10400" y="21582"/>
                  </a:cubicBezTo>
                  <a:cubicBezTo>
                    <a:pt x="12394" y="21590"/>
                    <a:pt x="14364" y="21340"/>
                    <a:pt x="16063" y="20777"/>
                  </a:cubicBezTo>
                  <a:cubicBezTo>
                    <a:pt x="17794" y="20202"/>
                    <a:pt x="19240" y="19304"/>
                    <a:pt x="20084" y="18092"/>
                  </a:cubicBezTo>
                  <a:cubicBezTo>
                    <a:pt x="20623" y="17319"/>
                    <a:pt x="20844" y="16483"/>
                    <a:pt x="20908" y="15649"/>
                  </a:cubicBezTo>
                  <a:cubicBezTo>
                    <a:pt x="20971" y="14837"/>
                    <a:pt x="20886" y="14010"/>
                    <a:pt x="20563" y="13209"/>
                  </a:cubicBezTo>
                  <a:cubicBezTo>
                    <a:pt x="20328" y="12624"/>
                    <a:pt x="19972" y="12068"/>
                    <a:pt x="19468" y="11574"/>
                  </a:cubicBezTo>
                  <a:cubicBezTo>
                    <a:pt x="18952" y="11067"/>
                    <a:pt x="18287" y="10631"/>
                    <a:pt x="17507" y="10292"/>
                  </a:cubicBezTo>
                  <a:cubicBezTo>
                    <a:pt x="17428" y="10275"/>
                    <a:pt x="17375" y="10225"/>
                    <a:pt x="17380" y="10171"/>
                  </a:cubicBezTo>
                  <a:cubicBezTo>
                    <a:pt x="17384" y="10120"/>
                    <a:pt x="17434" y="10078"/>
                    <a:pt x="17507" y="10063"/>
                  </a:cubicBezTo>
                  <a:cubicBezTo>
                    <a:pt x="19114" y="9318"/>
                    <a:pt x="20145" y="8279"/>
                    <a:pt x="20591" y="7154"/>
                  </a:cubicBezTo>
                  <a:cubicBezTo>
                    <a:pt x="20821" y="6575"/>
                    <a:pt x="20857" y="5986"/>
                    <a:pt x="20753" y="5402"/>
                  </a:cubicBezTo>
                  <a:cubicBezTo>
                    <a:pt x="20649" y="4813"/>
                    <a:pt x="20405" y="4232"/>
                    <a:pt x="20102" y="3664"/>
                  </a:cubicBezTo>
                  <a:cubicBezTo>
                    <a:pt x="19445" y="2434"/>
                    <a:pt x="18132" y="1498"/>
                    <a:pt x="16408" y="886"/>
                  </a:cubicBezTo>
                  <a:cubicBezTo>
                    <a:pt x="14660" y="265"/>
                    <a:pt x="12509" y="-10"/>
                    <a:pt x="10295" y="0"/>
                  </a:cubicBezTo>
                  <a:close/>
                  <a:moveTo>
                    <a:pt x="10523" y="3624"/>
                  </a:moveTo>
                  <a:cubicBezTo>
                    <a:pt x="11162" y="3616"/>
                    <a:pt x="11789" y="3686"/>
                    <a:pt x="12365" y="3849"/>
                  </a:cubicBezTo>
                  <a:cubicBezTo>
                    <a:pt x="13110" y="4059"/>
                    <a:pt x="13750" y="4422"/>
                    <a:pt x="14154" y="4908"/>
                  </a:cubicBezTo>
                  <a:cubicBezTo>
                    <a:pt x="14650" y="5503"/>
                    <a:pt x="14713" y="6184"/>
                    <a:pt x="14566" y="6824"/>
                  </a:cubicBezTo>
                  <a:cubicBezTo>
                    <a:pt x="14425" y="7437"/>
                    <a:pt x="14125" y="8083"/>
                    <a:pt x="13383" y="8519"/>
                  </a:cubicBezTo>
                  <a:cubicBezTo>
                    <a:pt x="12138" y="9252"/>
                    <a:pt x="10417" y="9305"/>
                    <a:pt x="8812" y="8915"/>
                  </a:cubicBezTo>
                  <a:cubicBezTo>
                    <a:pt x="6945" y="8462"/>
                    <a:pt x="6123" y="7081"/>
                    <a:pt x="6414" y="5812"/>
                  </a:cubicBezTo>
                  <a:cubicBezTo>
                    <a:pt x="6555" y="5196"/>
                    <a:pt x="6999" y="4638"/>
                    <a:pt x="7692" y="4254"/>
                  </a:cubicBezTo>
                  <a:cubicBezTo>
                    <a:pt x="8299" y="3918"/>
                    <a:pt x="9069" y="3732"/>
                    <a:pt x="9883" y="3659"/>
                  </a:cubicBezTo>
                  <a:cubicBezTo>
                    <a:pt x="10096" y="3640"/>
                    <a:pt x="10311" y="3627"/>
                    <a:pt x="10523" y="3624"/>
                  </a:cubicBezTo>
                  <a:close/>
                  <a:moveTo>
                    <a:pt x="10228" y="11761"/>
                  </a:moveTo>
                  <a:cubicBezTo>
                    <a:pt x="11551" y="11697"/>
                    <a:pt x="12862" y="12030"/>
                    <a:pt x="13661" y="12731"/>
                  </a:cubicBezTo>
                  <a:cubicBezTo>
                    <a:pt x="14298" y="13290"/>
                    <a:pt x="14500" y="13998"/>
                    <a:pt x="14552" y="14698"/>
                  </a:cubicBezTo>
                  <a:cubicBezTo>
                    <a:pt x="14599" y="15338"/>
                    <a:pt x="14525" y="15989"/>
                    <a:pt x="14112" y="16567"/>
                  </a:cubicBezTo>
                  <a:cubicBezTo>
                    <a:pt x="13779" y="17034"/>
                    <a:pt x="13243" y="17425"/>
                    <a:pt x="12569" y="17682"/>
                  </a:cubicBezTo>
                  <a:cubicBezTo>
                    <a:pt x="11862" y="17953"/>
                    <a:pt x="11046" y="18062"/>
                    <a:pt x="10231" y="18034"/>
                  </a:cubicBezTo>
                  <a:cubicBezTo>
                    <a:pt x="9494" y="18008"/>
                    <a:pt x="8769" y="17868"/>
                    <a:pt x="8164" y="17586"/>
                  </a:cubicBezTo>
                  <a:cubicBezTo>
                    <a:pt x="7688" y="17365"/>
                    <a:pt x="7308" y="17067"/>
                    <a:pt x="7041" y="16724"/>
                  </a:cubicBezTo>
                  <a:cubicBezTo>
                    <a:pt x="6685" y="16268"/>
                    <a:pt x="6541" y="15756"/>
                    <a:pt x="6481" y="15244"/>
                  </a:cubicBezTo>
                  <a:cubicBezTo>
                    <a:pt x="6417" y="14704"/>
                    <a:pt x="6443" y="14157"/>
                    <a:pt x="6685" y="13640"/>
                  </a:cubicBezTo>
                  <a:cubicBezTo>
                    <a:pt x="6928" y="13120"/>
                    <a:pt x="7364" y="12662"/>
                    <a:pt x="7974" y="12333"/>
                  </a:cubicBezTo>
                  <a:cubicBezTo>
                    <a:pt x="8600" y="11995"/>
                    <a:pt x="9391" y="11802"/>
                    <a:pt x="10228" y="11761"/>
                  </a:cubicBezTo>
                  <a:close/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56" name="Process flow diagram">
            <a:extLst>
              <a:ext uri="{FF2B5EF4-FFF2-40B4-BE49-F238E27FC236}">
                <a16:creationId xmlns:a16="http://schemas.microsoft.com/office/drawing/2014/main" id="{793410CD-0B19-879B-5983-7F342F99B315}"/>
              </a:ext>
            </a:extLst>
          </p:cNvPr>
          <p:cNvSpPr txBox="1"/>
          <p:nvPr/>
        </p:nvSpPr>
        <p:spPr>
          <a:xfrm>
            <a:off x="-3116" y="550880"/>
            <a:ext cx="12192000" cy="7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High-Level Process Flow</a:t>
            </a:r>
          </a:p>
          <a:p>
            <a:pPr algn="ctr"/>
            <a:endParaRPr sz="2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907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roup"/>
          <p:cNvGrpSpPr/>
          <p:nvPr/>
        </p:nvGrpSpPr>
        <p:grpSpPr>
          <a:xfrm>
            <a:off x="1183895" y="1986750"/>
            <a:ext cx="3161314" cy="3385614"/>
            <a:chOff x="0" y="0"/>
            <a:chExt cx="3014256" cy="6771224"/>
          </a:xfrm>
        </p:grpSpPr>
        <p:sp>
          <p:nvSpPr>
            <p:cNvPr id="1228" name="Rectangle"/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29" name="Line"/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50" name="Group">
            <a:extLst>
              <a:ext uri="{FF2B5EF4-FFF2-40B4-BE49-F238E27FC236}">
                <a16:creationId xmlns:a16="http://schemas.microsoft.com/office/drawing/2014/main" id="{6E0A8D7C-A2A5-49B1-F542-1B8D38FEF712}"/>
              </a:ext>
            </a:extLst>
          </p:cNvPr>
          <p:cNvGrpSpPr/>
          <p:nvPr/>
        </p:nvGrpSpPr>
        <p:grpSpPr>
          <a:xfrm>
            <a:off x="4554734" y="2011514"/>
            <a:ext cx="3161314" cy="3385614"/>
            <a:chOff x="0" y="0"/>
            <a:chExt cx="3014256" cy="6771224"/>
          </a:xfrm>
        </p:grpSpPr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648691C3-BE7F-7BB7-007E-E11F3B73B8E0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CC29DC66-C28D-DE4B-CD39-D67E3F1D2276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F997B6B9-E204-A7A0-25A8-463592C1B399}"/>
              </a:ext>
            </a:extLst>
          </p:cNvPr>
          <p:cNvGrpSpPr/>
          <p:nvPr/>
        </p:nvGrpSpPr>
        <p:grpSpPr>
          <a:xfrm>
            <a:off x="8060940" y="2016172"/>
            <a:ext cx="3161314" cy="3385614"/>
            <a:chOff x="0" y="0"/>
            <a:chExt cx="3014256" cy="6771224"/>
          </a:xfrm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5ACA2BA4-A952-64F8-8BB2-69138F118331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BA00E989-F596-67C6-64A2-50CE00C52A50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E709380D-505A-AAA0-3B35-42F41605DAF9}"/>
              </a:ext>
            </a:extLst>
          </p:cNvPr>
          <p:cNvSpPr/>
          <p:nvPr/>
        </p:nvSpPr>
        <p:spPr>
          <a:xfrm flipV="1">
            <a:off x="1181716" y="3013164"/>
            <a:ext cx="28800000" cy="107551"/>
          </a:xfrm>
          <a:prstGeom prst="roundRect">
            <a:avLst>
              <a:gd name="adj" fmla="val 50000"/>
            </a:avLst>
          </a:prstGeom>
          <a:solidFill>
            <a:srgbClr val="EBE8E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43" name="2020"/>
          <p:cNvSpPr txBox="1"/>
          <p:nvPr/>
        </p:nvSpPr>
        <p:spPr>
          <a:xfrm>
            <a:off x="2040354" y="2484968"/>
            <a:ext cx="176955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SETUP &amp; PLANNING </a:t>
            </a:r>
          </a:p>
        </p:txBody>
      </p:sp>
      <p:sp>
        <p:nvSpPr>
          <p:cNvPr id="1245" name="Circle"/>
          <p:cNvSpPr/>
          <p:nvPr/>
        </p:nvSpPr>
        <p:spPr>
          <a:xfrm>
            <a:off x="990911" y="2872340"/>
            <a:ext cx="378537" cy="378538"/>
          </a:xfrm>
          <a:prstGeom prst="ellips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/>
          </a:p>
        </p:txBody>
      </p:sp>
      <p:grpSp>
        <p:nvGrpSpPr>
          <p:cNvPr id="1252" name="Group"/>
          <p:cNvGrpSpPr/>
          <p:nvPr/>
        </p:nvGrpSpPr>
        <p:grpSpPr>
          <a:xfrm>
            <a:off x="4366647" y="2872340"/>
            <a:ext cx="378537" cy="378669"/>
            <a:chOff x="0" y="0"/>
            <a:chExt cx="757071" cy="757335"/>
          </a:xfrm>
        </p:grpSpPr>
        <p:sp>
          <p:nvSpPr>
            <p:cNvPr id="1249" name="Circle"/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50" name="Shape"/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51" name="Graphic 12"/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68" name="This is a sample text. Your description here."/>
          <p:cNvSpPr txBox="1"/>
          <p:nvPr/>
        </p:nvSpPr>
        <p:spPr>
          <a:xfrm>
            <a:off x="1313197" y="3429000"/>
            <a:ext cx="3161314" cy="3059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Tenant creates project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Select target registry (Puro/Isometric)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Choose methodology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Platform loads registry requirements 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Gap analysis shows missing evidence/data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Project manager plans data collection 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Process flow diagram">
            <a:extLst>
              <a:ext uri="{FF2B5EF4-FFF2-40B4-BE49-F238E27FC236}">
                <a16:creationId xmlns:a16="http://schemas.microsoft.com/office/drawing/2014/main" id="{0EF78633-A0AD-634F-AE1D-35637A58531B}"/>
              </a:ext>
            </a:extLst>
          </p:cNvPr>
          <p:cNvSpPr txBox="1"/>
          <p:nvPr/>
        </p:nvSpPr>
        <p:spPr>
          <a:xfrm>
            <a:off x="-3116" y="550880"/>
            <a:ext cx="1219200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COMPLETE CREDIT ISSUANCE WORKFLOW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2664B3CA-0F2D-F23F-8168-3A0F15CEEA42}"/>
              </a:ext>
            </a:extLst>
          </p:cNvPr>
          <p:cNvGrpSpPr/>
          <p:nvPr/>
        </p:nvGrpSpPr>
        <p:grpSpPr>
          <a:xfrm>
            <a:off x="1260918" y="2119354"/>
            <a:ext cx="668985" cy="668985"/>
            <a:chOff x="0" y="0"/>
            <a:chExt cx="1711876" cy="1711876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553E60F1-81F1-B86F-5572-C09AD746D497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E31DED66-6BE0-A8E2-AD7C-CE6DA18E54E2}"/>
                </a:ext>
              </a:extLst>
            </p:cNvPr>
            <p:cNvSpPr/>
            <p:nvPr/>
          </p:nvSpPr>
          <p:spPr>
            <a:xfrm>
              <a:off x="720569" y="504235"/>
              <a:ext cx="921709" cy="1101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50"/>
                  </a:moveTo>
                  <a:lnTo>
                    <a:pt x="5480" y="0"/>
                  </a:lnTo>
                  <a:lnTo>
                    <a:pt x="0" y="2690"/>
                  </a:lnTo>
                  <a:lnTo>
                    <a:pt x="2959" y="5156"/>
                  </a:lnTo>
                  <a:lnTo>
                    <a:pt x="2623" y="13045"/>
                  </a:lnTo>
                  <a:lnTo>
                    <a:pt x="12823" y="21600"/>
                  </a:lnTo>
                  <a:cubicBezTo>
                    <a:pt x="14999" y="20620"/>
                    <a:pt x="16932" y="19301"/>
                    <a:pt x="18520" y="17716"/>
                  </a:cubicBezTo>
                  <a:cubicBezTo>
                    <a:pt x="19802" y="16435"/>
                    <a:pt x="20841" y="14996"/>
                    <a:pt x="21600" y="1345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1094605-D969-AF10-A334-4E913463A506}"/>
                </a:ext>
              </a:extLst>
            </p:cNvPr>
            <p:cNvSpPr/>
            <p:nvPr/>
          </p:nvSpPr>
          <p:spPr>
            <a:xfrm>
              <a:off x="715772" y="502342"/>
              <a:ext cx="246095" cy="67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84" extrusionOk="0">
                  <a:moveTo>
                    <a:pt x="0" y="1732"/>
                  </a:moveTo>
                  <a:cubicBezTo>
                    <a:pt x="-1" y="1616"/>
                    <a:pt x="100" y="1502"/>
                    <a:pt x="287" y="1407"/>
                  </a:cubicBezTo>
                  <a:cubicBezTo>
                    <a:pt x="489" y="1306"/>
                    <a:pt x="779" y="1232"/>
                    <a:pt x="1111" y="1198"/>
                  </a:cubicBezTo>
                  <a:lnTo>
                    <a:pt x="8348" y="207"/>
                  </a:lnTo>
                  <a:cubicBezTo>
                    <a:pt x="8705" y="144"/>
                    <a:pt x="9079" y="94"/>
                    <a:pt x="9464" y="60"/>
                  </a:cubicBezTo>
                  <a:cubicBezTo>
                    <a:pt x="9886" y="22"/>
                    <a:pt x="10318" y="2"/>
                    <a:pt x="10752" y="1"/>
                  </a:cubicBezTo>
                  <a:lnTo>
                    <a:pt x="20274" y="1"/>
                  </a:lnTo>
                  <a:cubicBezTo>
                    <a:pt x="20690" y="-10"/>
                    <a:pt x="21092" y="58"/>
                    <a:pt x="21339" y="180"/>
                  </a:cubicBezTo>
                  <a:cubicBezTo>
                    <a:pt x="21513" y="267"/>
                    <a:pt x="21593" y="374"/>
                    <a:pt x="21563" y="480"/>
                  </a:cubicBezTo>
                  <a:lnTo>
                    <a:pt x="21599" y="21163"/>
                  </a:lnTo>
                  <a:cubicBezTo>
                    <a:pt x="21587" y="21270"/>
                    <a:pt x="21469" y="21371"/>
                    <a:pt x="21266" y="21448"/>
                  </a:cubicBezTo>
                  <a:cubicBezTo>
                    <a:pt x="21024" y="21540"/>
                    <a:pt x="20684" y="21590"/>
                    <a:pt x="20334" y="21584"/>
                  </a:cubicBezTo>
                  <a:lnTo>
                    <a:pt x="11015" y="21584"/>
                  </a:lnTo>
                  <a:cubicBezTo>
                    <a:pt x="10657" y="21590"/>
                    <a:pt x="10311" y="21537"/>
                    <a:pt x="10072" y="21440"/>
                  </a:cubicBezTo>
                  <a:cubicBezTo>
                    <a:pt x="9891" y="21367"/>
                    <a:pt x="9785" y="21273"/>
                    <a:pt x="9771" y="21174"/>
                  </a:cubicBezTo>
                  <a:lnTo>
                    <a:pt x="9636" y="4253"/>
                  </a:lnTo>
                  <a:cubicBezTo>
                    <a:pt x="9639" y="4193"/>
                    <a:pt x="9570" y="4136"/>
                    <a:pt x="9447" y="4098"/>
                  </a:cubicBezTo>
                  <a:cubicBezTo>
                    <a:pt x="9286" y="4047"/>
                    <a:pt x="9059" y="4034"/>
                    <a:pt x="8864" y="4064"/>
                  </a:cubicBezTo>
                  <a:lnTo>
                    <a:pt x="1543" y="4572"/>
                  </a:lnTo>
                  <a:cubicBezTo>
                    <a:pt x="1228" y="4613"/>
                    <a:pt x="880" y="4601"/>
                    <a:pt x="591" y="4541"/>
                  </a:cubicBezTo>
                  <a:cubicBezTo>
                    <a:pt x="265" y="4472"/>
                    <a:pt x="51" y="4349"/>
                    <a:pt x="19" y="4212"/>
                  </a:cubicBezTo>
                  <a:lnTo>
                    <a:pt x="0" y="1732"/>
                  </a:ln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" name="Group">
            <a:extLst>
              <a:ext uri="{FF2B5EF4-FFF2-40B4-BE49-F238E27FC236}">
                <a16:creationId xmlns:a16="http://schemas.microsoft.com/office/drawing/2014/main" id="{24D8A972-6C79-E957-73D3-5BBA5D0388AE}"/>
              </a:ext>
            </a:extLst>
          </p:cNvPr>
          <p:cNvGrpSpPr/>
          <p:nvPr/>
        </p:nvGrpSpPr>
        <p:grpSpPr>
          <a:xfrm>
            <a:off x="8233134" y="2111785"/>
            <a:ext cx="669600" cy="669600"/>
            <a:chOff x="0" y="0"/>
            <a:chExt cx="1711876" cy="1711876"/>
          </a:xfrm>
        </p:grpSpPr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E16D5CB7-CA69-4E27-6E4F-3E6E50F00183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A5A81909-FAD2-B5B9-690E-AF9E0462B095}"/>
                </a:ext>
              </a:extLst>
            </p:cNvPr>
            <p:cNvSpPr/>
            <p:nvPr/>
          </p:nvSpPr>
          <p:spPr>
            <a:xfrm>
              <a:off x="669126" y="518659"/>
              <a:ext cx="1004736" cy="111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36"/>
                  </a:moveTo>
                  <a:lnTo>
                    <a:pt x="8875" y="0"/>
                  </a:lnTo>
                  <a:lnTo>
                    <a:pt x="0" y="2059"/>
                  </a:lnTo>
                  <a:lnTo>
                    <a:pt x="3454" y="5169"/>
                  </a:lnTo>
                  <a:lnTo>
                    <a:pt x="3192" y="6850"/>
                  </a:lnTo>
                  <a:lnTo>
                    <a:pt x="6750" y="10052"/>
                  </a:lnTo>
                  <a:lnTo>
                    <a:pt x="5490" y="11512"/>
                  </a:lnTo>
                  <a:lnTo>
                    <a:pt x="2410" y="8864"/>
                  </a:lnTo>
                  <a:lnTo>
                    <a:pt x="953" y="11886"/>
                  </a:lnTo>
                  <a:lnTo>
                    <a:pt x="11639" y="21600"/>
                  </a:lnTo>
                  <a:cubicBezTo>
                    <a:pt x="14159" y="20558"/>
                    <a:pt x="16388" y="19022"/>
                    <a:pt x="18162" y="17104"/>
                  </a:cubicBezTo>
                  <a:cubicBezTo>
                    <a:pt x="19707" y="15434"/>
                    <a:pt x="20875" y="13509"/>
                    <a:pt x="21600" y="1143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021BA8A1-D856-8BB8-876A-F532B937E838}"/>
                </a:ext>
              </a:extLst>
            </p:cNvPr>
            <p:cNvSpPr/>
            <p:nvPr/>
          </p:nvSpPr>
          <p:spPr>
            <a:xfrm>
              <a:off x="649887" y="514258"/>
              <a:ext cx="446340" cy="68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91" extrusionOk="0">
                  <a:moveTo>
                    <a:pt x="12133" y="3705"/>
                  </a:moveTo>
                  <a:lnTo>
                    <a:pt x="1263" y="3705"/>
                  </a:lnTo>
                  <a:cubicBezTo>
                    <a:pt x="1093" y="3705"/>
                    <a:pt x="928" y="3666"/>
                    <a:pt x="798" y="3594"/>
                  </a:cubicBezTo>
                  <a:cubicBezTo>
                    <a:pt x="678" y="3528"/>
                    <a:pt x="594" y="3438"/>
                    <a:pt x="560" y="3337"/>
                  </a:cubicBezTo>
                  <a:lnTo>
                    <a:pt x="560" y="514"/>
                  </a:lnTo>
                  <a:cubicBezTo>
                    <a:pt x="555" y="373"/>
                    <a:pt x="640" y="238"/>
                    <a:pt x="793" y="140"/>
                  </a:cubicBezTo>
                  <a:cubicBezTo>
                    <a:pt x="918" y="60"/>
                    <a:pt x="1081" y="11"/>
                    <a:pt x="1254" y="0"/>
                  </a:cubicBezTo>
                  <a:lnTo>
                    <a:pt x="20447" y="0"/>
                  </a:lnTo>
                  <a:cubicBezTo>
                    <a:pt x="20614" y="-2"/>
                    <a:pt x="20776" y="39"/>
                    <a:pt x="20896" y="115"/>
                  </a:cubicBezTo>
                  <a:cubicBezTo>
                    <a:pt x="21022" y="193"/>
                    <a:pt x="21092" y="302"/>
                    <a:pt x="21092" y="415"/>
                  </a:cubicBezTo>
                  <a:lnTo>
                    <a:pt x="21092" y="3562"/>
                  </a:lnTo>
                  <a:cubicBezTo>
                    <a:pt x="21087" y="3658"/>
                    <a:pt x="21056" y="3753"/>
                    <a:pt x="21000" y="3842"/>
                  </a:cubicBezTo>
                  <a:cubicBezTo>
                    <a:pt x="20947" y="3928"/>
                    <a:pt x="20871" y="4008"/>
                    <a:pt x="20776" y="4078"/>
                  </a:cubicBezTo>
                  <a:lnTo>
                    <a:pt x="14615" y="7758"/>
                  </a:lnTo>
                  <a:cubicBezTo>
                    <a:pt x="14538" y="7808"/>
                    <a:pt x="14510" y="7882"/>
                    <a:pt x="14542" y="7950"/>
                  </a:cubicBezTo>
                  <a:cubicBezTo>
                    <a:pt x="14567" y="8001"/>
                    <a:pt x="14623" y="8042"/>
                    <a:pt x="14697" y="8064"/>
                  </a:cubicBezTo>
                  <a:cubicBezTo>
                    <a:pt x="15727" y="8167"/>
                    <a:pt x="16712" y="8411"/>
                    <a:pt x="17589" y="8779"/>
                  </a:cubicBezTo>
                  <a:cubicBezTo>
                    <a:pt x="18597" y="9202"/>
                    <a:pt x="19434" y="9776"/>
                    <a:pt x="20059" y="10445"/>
                  </a:cubicBezTo>
                  <a:cubicBezTo>
                    <a:pt x="20822" y="11262"/>
                    <a:pt x="21235" y="12169"/>
                    <a:pt x="21412" y="13104"/>
                  </a:cubicBezTo>
                  <a:cubicBezTo>
                    <a:pt x="21588" y="14039"/>
                    <a:pt x="21528" y="15007"/>
                    <a:pt x="21273" y="15951"/>
                  </a:cubicBezTo>
                  <a:cubicBezTo>
                    <a:pt x="21068" y="16709"/>
                    <a:pt x="20740" y="17451"/>
                    <a:pt x="20211" y="18132"/>
                  </a:cubicBezTo>
                  <a:cubicBezTo>
                    <a:pt x="19696" y="18796"/>
                    <a:pt x="18997" y="19394"/>
                    <a:pt x="18143" y="19891"/>
                  </a:cubicBezTo>
                  <a:cubicBezTo>
                    <a:pt x="16120" y="21069"/>
                    <a:pt x="13441" y="21598"/>
                    <a:pt x="10734" y="21591"/>
                  </a:cubicBezTo>
                  <a:cubicBezTo>
                    <a:pt x="9081" y="21587"/>
                    <a:pt x="7448" y="21385"/>
                    <a:pt x="5977" y="20953"/>
                  </a:cubicBezTo>
                  <a:cubicBezTo>
                    <a:pt x="4452" y="20506"/>
                    <a:pt x="3115" y="19817"/>
                    <a:pt x="2073" y="18929"/>
                  </a:cubicBezTo>
                  <a:cubicBezTo>
                    <a:pt x="862" y="17895"/>
                    <a:pt x="145" y="16650"/>
                    <a:pt x="13" y="15350"/>
                  </a:cubicBezTo>
                  <a:lnTo>
                    <a:pt x="2" y="14852"/>
                  </a:lnTo>
                  <a:cubicBezTo>
                    <a:pt x="-12" y="14739"/>
                    <a:pt x="49" y="14627"/>
                    <a:pt x="170" y="14546"/>
                  </a:cubicBezTo>
                  <a:cubicBezTo>
                    <a:pt x="295" y="14462"/>
                    <a:pt x="469" y="14420"/>
                    <a:pt x="646" y="14429"/>
                  </a:cubicBezTo>
                  <a:lnTo>
                    <a:pt x="5990" y="14429"/>
                  </a:lnTo>
                  <a:cubicBezTo>
                    <a:pt x="6127" y="14434"/>
                    <a:pt x="6257" y="14472"/>
                    <a:pt x="6355" y="14535"/>
                  </a:cubicBezTo>
                  <a:cubicBezTo>
                    <a:pt x="6460" y="14603"/>
                    <a:pt x="6522" y="14695"/>
                    <a:pt x="6526" y="14791"/>
                  </a:cubicBezTo>
                  <a:cubicBezTo>
                    <a:pt x="6610" y="15121"/>
                    <a:pt x="6718" y="15448"/>
                    <a:pt x="6850" y="15771"/>
                  </a:cubicBezTo>
                  <a:cubicBezTo>
                    <a:pt x="6942" y="15998"/>
                    <a:pt x="7046" y="16223"/>
                    <a:pt x="7161" y="16445"/>
                  </a:cubicBezTo>
                  <a:cubicBezTo>
                    <a:pt x="7666" y="17125"/>
                    <a:pt x="8547" y="17608"/>
                    <a:pt x="9568" y="17834"/>
                  </a:cubicBezTo>
                  <a:cubicBezTo>
                    <a:pt x="10568" y="18055"/>
                    <a:pt x="11702" y="18029"/>
                    <a:pt x="12693" y="17662"/>
                  </a:cubicBezTo>
                  <a:cubicBezTo>
                    <a:pt x="14380" y="17037"/>
                    <a:pt x="14922" y="15695"/>
                    <a:pt x="14955" y="14403"/>
                  </a:cubicBezTo>
                  <a:cubicBezTo>
                    <a:pt x="14994" y="12890"/>
                    <a:pt x="14322" y="11313"/>
                    <a:pt x="12282" y="10703"/>
                  </a:cubicBezTo>
                  <a:cubicBezTo>
                    <a:pt x="11786" y="10554"/>
                    <a:pt x="11242" y="10487"/>
                    <a:pt x="10698" y="10509"/>
                  </a:cubicBezTo>
                  <a:cubicBezTo>
                    <a:pt x="10298" y="10525"/>
                    <a:pt x="9905" y="10589"/>
                    <a:pt x="9540" y="10698"/>
                  </a:cubicBezTo>
                  <a:lnTo>
                    <a:pt x="8545" y="11086"/>
                  </a:lnTo>
                  <a:cubicBezTo>
                    <a:pt x="8397" y="11157"/>
                    <a:pt x="8216" y="11191"/>
                    <a:pt x="8034" y="11182"/>
                  </a:cubicBezTo>
                  <a:cubicBezTo>
                    <a:pt x="7838" y="11172"/>
                    <a:pt x="7656" y="11114"/>
                    <a:pt x="7523" y="11019"/>
                  </a:cubicBezTo>
                  <a:lnTo>
                    <a:pt x="4907" y="8740"/>
                  </a:lnTo>
                  <a:cubicBezTo>
                    <a:pt x="4780" y="8645"/>
                    <a:pt x="4719" y="8520"/>
                    <a:pt x="4739" y="8394"/>
                  </a:cubicBezTo>
                  <a:cubicBezTo>
                    <a:pt x="4758" y="8276"/>
                    <a:pt x="4847" y="8168"/>
                    <a:pt x="4987" y="8092"/>
                  </a:cubicBezTo>
                  <a:lnTo>
                    <a:pt x="12302" y="3940"/>
                  </a:lnTo>
                  <a:cubicBezTo>
                    <a:pt x="12347" y="3901"/>
                    <a:pt x="12360" y="3851"/>
                    <a:pt x="12336" y="3805"/>
                  </a:cubicBezTo>
                  <a:cubicBezTo>
                    <a:pt x="12306" y="3747"/>
                    <a:pt x="12226" y="3707"/>
                    <a:pt x="12133" y="3705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3" name="2020">
            <a:extLst>
              <a:ext uri="{FF2B5EF4-FFF2-40B4-BE49-F238E27FC236}">
                <a16:creationId xmlns:a16="http://schemas.microsoft.com/office/drawing/2014/main" id="{488CCB5C-5FCE-2893-E993-A12295902985}"/>
              </a:ext>
            </a:extLst>
          </p:cNvPr>
          <p:cNvSpPr txBox="1"/>
          <p:nvPr/>
        </p:nvSpPr>
        <p:spPr>
          <a:xfrm>
            <a:off x="5411193" y="2509732"/>
            <a:ext cx="1769557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DATA COLLECTION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54" name="This is a sample text. Your description here.">
            <a:extLst>
              <a:ext uri="{FF2B5EF4-FFF2-40B4-BE49-F238E27FC236}">
                <a16:creationId xmlns:a16="http://schemas.microsoft.com/office/drawing/2014/main" id="{06F24A70-1C43-2D89-EA86-CF45AD2D2333}"/>
              </a:ext>
            </a:extLst>
          </p:cNvPr>
          <p:cNvSpPr txBox="1"/>
          <p:nvPr/>
        </p:nvSpPr>
        <p:spPr>
          <a:xfrm>
            <a:off x="4684036" y="3453764"/>
            <a:ext cx="3161314" cy="2228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Deploy sensors/measurement equipment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Collect monitoring data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Upload evidence artifacts: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Validate against registry schema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in platform (PostgreSQL + S3)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8ECED72E-52AF-17F0-D958-ECC99DE15A0B}"/>
              </a:ext>
            </a:extLst>
          </p:cNvPr>
          <p:cNvGrpSpPr/>
          <p:nvPr/>
        </p:nvGrpSpPr>
        <p:grpSpPr>
          <a:xfrm>
            <a:off x="7872853" y="2876998"/>
            <a:ext cx="378537" cy="378669"/>
            <a:chOff x="0" y="0"/>
            <a:chExt cx="757071" cy="757335"/>
          </a:xfrm>
        </p:grpSpPr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83781E30-A256-1E62-30AB-BE9D4AFAD7EE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16" name="Shape">
              <a:extLst>
                <a:ext uri="{FF2B5EF4-FFF2-40B4-BE49-F238E27FC236}">
                  <a16:creationId xmlns:a16="http://schemas.microsoft.com/office/drawing/2014/main" id="{5E63BF1C-F172-A168-CB09-C0D3B24FB7EE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17" name="Graphic 12">
              <a:extLst>
                <a:ext uri="{FF2B5EF4-FFF2-40B4-BE49-F238E27FC236}">
                  <a16:creationId xmlns:a16="http://schemas.microsoft.com/office/drawing/2014/main" id="{50F7C84A-16A8-6108-D166-5B3EC21340A9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18" name="2020">
            <a:extLst>
              <a:ext uri="{FF2B5EF4-FFF2-40B4-BE49-F238E27FC236}">
                <a16:creationId xmlns:a16="http://schemas.microsoft.com/office/drawing/2014/main" id="{90E2AFAD-B509-445F-95A3-6C609063ACAD}"/>
              </a:ext>
            </a:extLst>
          </p:cNvPr>
          <p:cNvSpPr txBox="1"/>
          <p:nvPr/>
        </p:nvSpPr>
        <p:spPr>
          <a:xfrm>
            <a:off x="8917399" y="2514390"/>
            <a:ext cx="1769557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COMPUTATION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1223" name="This is a sample text. Your description here.">
            <a:extLst>
              <a:ext uri="{FF2B5EF4-FFF2-40B4-BE49-F238E27FC236}">
                <a16:creationId xmlns:a16="http://schemas.microsoft.com/office/drawing/2014/main" id="{8C9BE52A-B374-EC8A-9160-36A686C57C20}"/>
              </a:ext>
            </a:extLst>
          </p:cNvPr>
          <p:cNvSpPr txBox="1"/>
          <p:nvPr/>
        </p:nvSpPr>
        <p:spPr>
          <a:xfrm>
            <a:off x="8221520" y="3415987"/>
            <a:ext cx="3161314" cy="2729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MRV Engine selects registry-specific calculator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Apply methodology formulas: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567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Compute net tonnage (tCO2e)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Generate computation report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results in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mrv.mrv_computations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table </a:t>
            </a:r>
          </a:p>
        </p:txBody>
      </p:sp>
      <p:grpSp>
        <p:nvGrpSpPr>
          <p:cNvPr id="1224" name="Group">
            <a:extLst>
              <a:ext uri="{FF2B5EF4-FFF2-40B4-BE49-F238E27FC236}">
                <a16:creationId xmlns:a16="http://schemas.microsoft.com/office/drawing/2014/main" id="{88C3EA81-F3F4-09C8-FBC1-92BEA38C92C2}"/>
              </a:ext>
            </a:extLst>
          </p:cNvPr>
          <p:cNvGrpSpPr/>
          <p:nvPr/>
        </p:nvGrpSpPr>
        <p:grpSpPr>
          <a:xfrm>
            <a:off x="4693044" y="2119046"/>
            <a:ext cx="669600" cy="669600"/>
            <a:chOff x="0" y="0"/>
            <a:chExt cx="1711876" cy="1711876"/>
          </a:xfrm>
        </p:grpSpPr>
        <p:sp>
          <p:nvSpPr>
            <p:cNvPr id="1225" name="Circle">
              <a:extLst>
                <a:ext uri="{FF2B5EF4-FFF2-40B4-BE49-F238E27FC236}">
                  <a16:creationId xmlns:a16="http://schemas.microsoft.com/office/drawing/2014/main" id="{32E8212D-279A-B9BD-B141-A9F3EB6DF80E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6" name="Shape">
              <a:extLst>
                <a:ext uri="{FF2B5EF4-FFF2-40B4-BE49-F238E27FC236}">
                  <a16:creationId xmlns:a16="http://schemas.microsoft.com/office/drawing/2014/main" id="{BB4B7B69-702D-4E9A-0188-8DD184ACB186}"/>
                </a:ext>
              </a:extLst>
            </p:cNvPr>
            <p:cNvSpPr/>
            <p:nvPr/>
          </p:nvSpPr>
          <p:spPr>
            <a:xfrm>
              <a:off x="647032" y="527649"/>
              <a:ext cx="1013023" cy="112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01"/>
                  </a:moveTo>
                  <a:lnTo>
                    <a:pt x="8288" y="0"/>
                  </a:lnTo>
                  <a:lnTo>
                    <a:pt x="2509" y="135"/>
                  </a:lnTo>
                  <a:lnTo>
                    <a:pt x="0" y="3119"/>
                  </a:lnTo>
                  <a:lnTo>
                    <a:pt x="4283" y="7078"/>
                  </a:lnTo>
                  <a:lnTo>
                    <a:pt x="102" y="11743"/>
                  </a:lnTo>
                  <a:lnTo>
                    <a:pt x="11001" y="21600"/>
                  </a:lnTo>
                  <a:cubicBezTo>
                    <a:pt x="13575" y="20713"/>
                    <a:pt x="15892" y="19313"/>
                    <a:pt x="17776" y="17505"/>
                  </a:cubicBezTo>
                  <a:cubicBezTo>
                    <a:pt x="19460" y="15889"/>
                    <a:pt x="20761" y="13982"/>
                    <a:pt x="21600" y="1190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7" name="Shape">
              <a:extLst>
                <a:ext uri="{FF2B5EF4-FFF2-40B4-BE49-F238E27FC236}">
                  <a16:creationId xmlns:a16="http://schemas.microsoft.com/office/drawing/2014/main" id="{76185D90-8682-14CB-E5BF-C22E7277603C}"/>
                </a:ext>
              </a:extLst>
            </p:cNvPr>
            <p:cNvSpPr/>
            <p:nvPr/>
          </p:nvSpPr>
          <p:spPr>
            <a:xfrm>
              <a:off x="642386" y="464048"/>
              <a:ext cx="461340" cy="68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38" extrusionOk="0">
                  <a:moveTo>
                    <a:pt x="6392" y="6090"/>
                  </a:moveTo>
                  <a:lnTo>
                    <a:pt x="6392" y="6882"/>
                  </a:lnTo>
                  <a:cubicBezTo>
                    <a:pt x="6396" y="6960"/>
                    <a:pt x="6364" y="7038"/>
                    <a:pt x="6299" y="7103"/>
                  </a:cubicBezTo>
                  <a:cubicBezTo>
                    <a:pt x="6199" y="7203"/>
                    <a:pt x="6036" y="7265"/>
                    <a:pt x="5859" y="7271"/>
                  </a:cubicBezTo>
                  <a:lnTo>
                    <a:pt x="664" y="7276"/>
                  </a:lnTo>
                  <a:cubicBezTo>
                    <a:pt x="513" y="7279"/>
                    <a:pt x="364" y="7246"/>
                    <a:pt x="246" y="7182"/>
                  </a:cubicBezTo>
                  <a:cubicBezTo>
                    <a:pt x="87" y="7096"/>
                    <a:pt x="-4" y="6966"/>
                    <a:pt x="0" y="6829"/>
                  </a:cubicBezTo>
                  <a:lnTo>
                    <a:pt x="0" y="5619"/>
                  </a:lnTo>
                  <a:cubicBezTo>
                    <a:pt x="70" y="4333"/>
                    <a:pt x="814" y="3104"/>
                    <a:pt x="2100" y="2154"/>
                  </a:cubicBezTo>
                  <a:cubicBezTo>
                    <a:pt x="3421" y="1178"/>
                    <a:pt x="5208" y="568"/>
                    <a:pt x="7110" y="255"/>
                  </a:cubicBezTo>
                  <a:cubicBezTo>
                    <a:pt x="8638" y="4"/>
                    <a:pt x="10219" y="-53"/>
                    <a:pt x="11785" y="45"/>
                  </a:cubicBezTo>
                  <a:cubicBezTo>
                    <a:pt x="13407" y="147"/>
                    <a:pt x="15006" y="416"/>
                    <a:pt x="16439" y="941"/>
                  </a:cubicBezTo>
                  <a:cubicBezTo>
                    <a:pt x="17732" y="1414"/>
                    <a:pt x="18850" y="2083"/>
                    <a:pt x="19663" y="2911"/>
                  </a:cubicBezTo>
                  <a:cubicBezTo>
                    <a:pt x="20479" y="3743"/>
                    <a:pt x="20958" y="4708"/>
                    <a:pt x="20995" y="5706"/>
                  </a:cubicBezTo>
                  <a:cubicBezTo>
                    <a:pt x="21032" y="6696"/>
                    <a:pt x="20633" y="7663"/>
                    <a:pt x="20034" y="8566"/>
                  </a:cubicBezTo>
                  <a:cubicBezTo>
                    <a:pt x="19352" y="9594"/>
                    <a:pt x="18420" y="10534"/>
                    <a:pt x="17385" y="11416"/>
                  </a:cubicBezTo>
                  <a:cubicBezTo>
                    <a:pt x="16088" y="12522"/>
                    <a:pt x="14633" y="13536"/>
                    <a:pt x="13193" y="14557"/>
                  </a:cubicBezTo>
                  <a:cubicBezTo>
                    <a:pt x="11732" y="15593"/>
                    <a:pt x="10284" y="16637"/>
                    <a:pt x="8849" y="17689"/>
                  </a:cubicBezTo>
                  <a:cubicBezTo>
                    <a:pt x="8783" y="17718"/>
                    <a:pt x="8752" y="17772"/>
                    <a:pt x="8771" y="17824"/>
                  </a:cubicBezTo>
                  <a:cubicBezTo>
                    <a:pt x="8792" y="17880"/>
                    <a:pt x="8867" y="17919"/>
                    <a:pt x="8953" y="17919"/>
                  </a:cubicBezTo>
                  <a:lnTo>
                    <a:pt x="20829" y="17919"/>
                  </a:lnTo>
                  <a:cubicBezTo>
                    <a:pt x="21022" y="17905"/>
                    <a:pt x="21215" y="17947"/>
                    <a:pt x="21361" y="18034"/>
                  </a:cubicBezTo>
                  <a:cubicBezTo>
                    <a:pt x="21510" y="18123"/>
                    <a:pt x="21595" y="18250"/>
                    <a:pt x="21596" y="18384"/>
                  </a:cubicBezTo>
                  <a:lnTo>
                    <a:pt x="21596" y="21136"/>
                  </a:lnTo>
                  <a:cubicBezTo>
                    <a:pt x="21581" y="21230"/>
                    <a:pt x="21522" y="21318"/>
                    <a:pt x="21429" y="21387"/>
                  </a:cubicBezTo>
                  <a:cubicBezTo>
                    <a:pt x="21320" y="21470"/>
                    <a:pt x="21169" y="21522"/>
                    <a:pt x="21007" y="21534"/>
                  </a:cubicBezTo>
                  <a:lnTo>
                    <a:pt x="979" y="21534"/>
                  </a:lnTo>
                  <a:cubicBezTo>
                    <a:pt x="819" y="21547"/>
                    <a:pt x="657" y="21521"/>
                    <a:pt x="522" y="21461"/>
                  </a:cubicBezTo>
                  <a:cubicBezTo>
                    <a:pt x="361" y="21389"/>
                    <a:pt x="252" y="21274"/>
                    <a:pt x="222" y="21146"/>
                  </a:cubicBezTo>
                  <a:lnTo>
                    <a:pt x="189" y="18578"/>
                  </a:lnTo>
                  <a:cubicBezTo>
                    <a:pt x="178" y="18441"/>
                    <a:pt x="210" y="18305"/>
                    <a:pt x="282" y="18177"/>
                  </a:cubicBezTo>
                  <a:cubicBezTo>
                    <a:pt x="350" y="18057"/>
                    <a:pt x="453" y="17948"/>
                    <a:pt x="584" y="17855"/>
                  </a:cubicBezTo>
                  <a:lnTo>
                    <a:pt x="11394" y="10005"/>
                  </a:lnTo>
                  <a:cubicBezTo>
                    <a:pt x="11963" y="9497"/>
                    <a:pt x="12527" y="8986"/>
                    <a:pt x="13086" y="8472"/>
                  </a:cubicBezTo>
                  <a:cubicBezTo>
                    <a:pt x="13627" y="7974"/>
                    <a:pt x="14170" y="7464"/>
                    <a:pt x="14420" y="6868"/>
                  </a:cubicBezTo>
                  <a:cubicBezTo>
                    <a:pt x="14709" y="6181"/>
                    <a:pt x="14575" y="5464"/>
                    <a:pt x="14044" y="4885"/>
                  </a:cubicBezTo>
                  <a:cubicBezTo>
                    <a:pt x="13593" y="4393"/>
                    <a:pt x="12875" y="4026"/>
                    <a:pt x="12023" y="3825"/>
                  </a:cubicBezTo>
                  <a:cubicBezTo>
                    <a:pt x="10659" y="3503"/>
                    <a:pt x="9231" y="3631"/>
                    <a:pt x="8076" y="4087"/>
                  </a:cubicBezTo>
                  <a:cubicBezTo>
                    <a:pt x="7569" y="4288"/>
                    <a:pt x="7113" y="4553"/>
                    <a:pt x="6802" y="4894"/>
                  </a:cubicBezTo>
                  <a:cubicBezTo>
                    <a:pt x="6487" y="5241"/>
                    <a:pt x="6333" y="5657"/>
                    <a:pt x="6392" y="6090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272" name="TextBox 1271">
            <a:extLst>
              <a:ext uri="{FF2B5EF4-FFF2-40B4-BE49-F238E27FC236}">
                <a16:creationId xmlns:a16="http://schemas.microsoft.com/office/drawing/2014/main" id="{16674447-7876-5A17-0E49-C6990398D008}"/>
              </a:ext>
            </a:extLst>
          </p:cNvPr>
          <p:cNvSpPr txBox="1"/>
          <p:nvPr/>
        </p:nvSpPr>
        <p:spPr>
          <a:xfrm>
            <a:off x="8574630" y="4079808"/>
            <a:ext cx="1722194" cy="9883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baseline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project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gross removal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leakage deduction (e.g., 5%)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buffer deduction (e.g., 15%)  </a:t>
            </a:r>
          </a:p>
          <a:p>
            <a:pPr marL="171450" indent="-171450" algn="l"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700" dirty="0" err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82" name="TextBox 1281">
            <a:extLst>
              <a:ext uri="{FF2B5EF4-FFF2-40B4-BE49-F238E27FC236}">
                <a16:creationId xmlns:a16="http://schemas.microsoft.com/office/drawing/2014/main" id="{1962C753-0A36-37E6-37B4-F51DD8C01A13}"/>
              </a:ext>
            </a:extLst>
          </p:cNvPr>
          <p:cNvSpPr txBox="1"/>
          <p:nvPr/>
        </p:nvSpPr>
        <p:spPr>
          <a:xfrm>
            <a:off x="4967625" y="4273226"/>
            <a:ext cx="1999514" cy="55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4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Lab analysis reports </a:t>
            </a:r>
          </a:p>
          <a:p>
            <a:pPr marL="171450" lvl="4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QA/QC procedures</a:t>
            </a:r>
          </a:p>
          <a:p>
            <a:pPr marL="171450" lvl="2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Baseline assessments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43" grpId="0" animBg="1"/>
      <p:bldP spid="1245" grpId="0" animBg="1"/>
      <p:bldP spid="1268" grpId="0"/>
      <p:bldP spid="53" grpId="0" animBg="1"/>
      <p:bldP spid="54" grpId="0"/>
      <p:bldP spid="1218" grpId="0" animBg="1"/>
      <p:bldP spid="1223" grpId="0"/>
      <p:bldP spid="1272" grpId="0"/>
      <p:bldP spid="12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18BC8-6801-88D9-2BCE-59975D8F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">
            <a:extLst>
              <a:ext uri="{FF2B5EF4-FFF2-40B4-BE49-F238E27FC236}">
                <a16:creationId xmlns:a16="http://schemas.microsoft.com/office/drawing/2014/main" id="{3F5E9A0B-7AC5-6130-15AE-36DA9108975C}"/>
              </a:ext>
            </a:extLst>
          </p:cNvPr>
          <p:cNvGrpSpPr/>
          <p:nvPr/>
        </p:nvGrpSpPr>
        <p:grpSpPr>
          <a:xfrm>
            <a:off x="4197600" y="2016172"/>
            <a:ext cx="3161314" cy="3385614"/>
            <a:chOff x="0" y="0"/>
            <a:chExt cx="3014256" cy="6771224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1D8D7322-1254-2A5F-8181-B843F6CBA6E0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0BE6A36C-CCE3-85FE-75D3-7745DC06DFD0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82E4B05E-20D3-162E-4F22-BAB71B407C38}"/>
              </a:ext>
            </a:extLst>
          </p:cNvPr>
          <p:cNvGrpSpPr/>
          <p:nvPr/>
        </p:nvGrpSpPr>
        <p:grpSpPr>
          <a:xfrm>
            <a:off x="242820" y="2016172"/>
            <a:ext cx="3161314" cy="3385614"/>
            <a:chOff x="0" y="0"/>
            <a:chExt cx="3014256" cy="6771224"/>
          </a:xfrm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E59F7017-F67B-1E9F-617C-5E03567A11B0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471FA62C-3433-B9FF-8B3B-35F2FAFD06CE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50" name="Group">
            <a:extLst>
              <a:ext uri="{FF2B5EF4-FFF2-40B4-BE49-F238E27FC236}">
                <a16:creationId xmlns:a16="http://schemas.microsoft.com/office/drawing/2014/main" id="{4F9DBAD4-5F8A-14BF-26D3-A9B15FE670DB}"/>
              </a:ext>
            </a:extLst>
          </p:cNvPr>
          <p:cNvGrpSpPr/>
          <p:nvPr/>
        </p:nvGrpSpPr>
        <p:grpSpPr>
          <a:xfrm>
            <a:off x="-3263386" y="2011514"/>
            <a:ext cx="3161314" cy="3385614"/>
            <a:chOff x="0" y="0"/>
            <a:chExt cx="3014256" cy="6771224"/>
          </a:xfrm>
        </p:grpSpPr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D6E55C96-DC28-7882-E625-6B54F3816059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FC71B4C7-7BF1-A7BA-4AD5-F83D32FB64A2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FFE7EFE9-224B-DEC2-3560-E6FF2119CA2C}"/>
              </a:ext>
            </a:extLst>
          </p:cNvPr>
          <p:cNvSpPr/>
          <p:nvPr/>
        </p:nvSpPr>
        <p:spPr>
          <a:xfrm flipV="1">
            <a:off x="-6636404" y="3037114"/>
            <a:ext cx="28800000" cy="111600"/>
          </a:xfrm>
          <a:prstGeom prst="roundRect">
            <a:avLst>
              <a:gd name="adj" fmla="val 50000"/>
            </a:avLst>
          </a:prstGeom>
          <a:solidFill>
            <a:srgbClr val="EBE8E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grpSp>
        <p:nvGrpSpPr>
          <p:cNvPr id="1230" name="Group">
            <a:extLst>
              <a:ext uri="{FF2B5EF4-FFF2-40B4-BE49-F238E27FC236}">
                <a16:creationId xmlns:a16="http://schemas.microsoft.com/office/drawing/2014/main" id="{D692E00F-D4BE-8E38-D409-F5EE6307DF7E}"/>
              </a:ext>
            </a:extLst>
          </p:cNvPr>
          <p:cNvGrpSpPr/>
          <p:nvPr/>
        </p:nvGrpSpPr>
        <p:grpSpPr>
          <a:xfrm>
            <a:off x="-6634225" y="1986750"/>
            <a:ext cx="3161314" cy="3385614"/>
            <a:chOff x="0" y="0"/>
            <a:chExt cx="3014256" cy="6771224"/>
          </a:xfrm>
        </p:grpSpPr>
        <p:sp>
          <p:nvSpPr>
            <p:cNvPr id="1228" name="Rectangle">
              <a:extLst>
                <a:ext uri="{FF2B5EF4-FFF2-40B4-BE49-F238E27FC236}">
                  <a16:creationId xmlns:a16="http://schemas.microsoft.com/office/drawing/2014/main" id="{712A41EE-21FC-5404-EA3B-A4F1F554504C}"/>
                </a:ext>
              </a:extLst>
            </p:cNvPr>
            <p:cNvSpPr/>
            <p:nvPr/>
          </p:nvSpPr>
          <p:spPr>
            <a:xfrm rot="16200000">
              <a:off x="-1864312" y="1880664"/>
              <a:ext cx="6747242" cy="3009896"/>
            </a:xfrm>
            <a:prstGeom prst="rect">
              <a:avLst/>
            </a:prstGeom>
            <a:gradFill flip="none" rotWithShape="1">
              <a:gsLst>
                <a:gs pos="0">
                  <a:srgbClr val="C6C4BE">
                    <a:alpha val="10000"/>
                  </a:srgbClr>
                </a:gs>
                <a:gs pos="100000">
                  <a:srgbClr val="F0EFEB">
                    <a:alpha val="1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29" name="Line">
              <a:extLst>
                <a:ext uri="{FF2B5EF4-FFF2-40B4-BE49-F238E27FC236}">
                  <a16:creationId xmlns:a16="http://schemas.microsoft.com/office/drawing/2014/main" id="{0FD5AE35-9099-3EF4-1690-8305E380B8B9}"/>
                </a:ext>
              </a:extLst>
            </p:cNvPr>
            <p:cNvSpPr/>
            <p:nvPr/>
          </p:nvSpPr>
          <p:spPr>
            <a:xfrm>
              <a:off x="-1" y="0"/>
              <a:ext cx="2" cy="6771225"/>
            </a:xfrm>
            <a:prstGeom prst="line">
              <a:avLst/>
            </a:prstGeom>
            <a:noFill/>
            <a:ln w="25400" cap="flat">
              <a:solidFill>
                <a:srgbClr val="C6C4B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43" name="2020">
            <a:extLst>
              <a:ext uri="{FF2B5EF4-FFF2-40B4-BE49-F238E27FC236}">
                <a16:creationId xmlns:a16="http://schemas.microsoft.com/office/drawing/2014/main" id="{A968D2D7-7B27-0D82-2FFC-AAC17D074EDE}"/>
              </a:ext>
            </a:extLst>
          </p:cNvPr>
          <p:cNvSpPr txBox="1"/>
          <p:nvPr/>
        </p:nvSpPr>
        <p:spPr>
          <a:xfrm>
            <a:off x="-5777766" y="2484968"/>
            <a:ext cx="176955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SETUP &amp; PLANNING </a:t>
            </a:r>
          </a:p>
        </p:txBody>
      </p:sp>
      <p:sp>
        <p:nvSpPr>
          <p:cNvPr id="1245" name="Circle">
            <a:extLst>
              <a:ext uri="{FF2B5EF4-FFF2-40B4-BE49-F238E27FC236}">
                <a16:creationId xmlns:a16="http://schemas.microsoft.com/office/drawing/2014/main" id="{C23CF0B0-7B79-713C-B133-5C8CB6621604}"/>
              </a:ext>
            </a:extLst>
          </p:cNvPr>
          <p:cNvSpPr/>
          <p:nvPr/>
        </p:nvSpPr>
        <p:spPr>
          <a:xfrm>
            <a:off x="-6827209" y="2872340"/>
            <a:ext cx="378537" cy="378538"/>
          </a:xfrm>
          <a:prstGeom prst="ellips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/>
          </a:p>
        </p:txBody>
      </p:sp>
      <p:grpSp>
        <p:nvGrpSpPr>
          <p:cNvPr id="1252" name="Group">
            <a:extLst>
              <a:ext uri="{FF2B5EF4-FFF2-40B4-BE49-F238E27FC236}">
                <a16:creationId xmlns:a16="http://schemas.microsoft.com/office/drawing/2014/main" id="{A20D5E21-5DF9-7927-DC2C-B5D7C7C0CA6E}"/>
              </a:ext>
            </a:extLst>
          </p:cNvPr>
          <p:cNvGrpSpPr/>
          <p:nvPr/>
        </p:nvGrpSpPr>
        <p:grpSpPr>
          <a:xfrm>
            <a:off x="-3451473" y="2872340"/>
            <a:ext cx="378537" cy="378669"/>
            <a:chOff x="0" y="0"/>
            <a:chExt cx="757071" cy="757335"/>
          </a:xfrm>
        </p:grpSpPr>
        <p:sp>
          <p:nvSpPr>
            <p:cNvPr id="1249" name="Circle">
              <a:extLst>
                <a:ext uri="{FF2B5EF4-FFF2-40B4-BE49-F238E27FC236}">
                  <a16:creationId xmlns:a16="http://schemas.microsoft.com/office/drawing/2014/main" id="{F42AD8D5-4F7B-DDDF-7532-7A62A52AF281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50" name="Shape">
              <a:extLst>
                <a:ext uri="{FF2B5EF4-FFF2-40B4-BE49-F238E27FC236}">
                  <a16:creationId xmlns:a16="http://schemas.microsoft.com/office/drawing/2014/main" id="{E7342A0C-EA79-ADD3-7F16-C6D9AEAF9D6C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51" name="Graphic 12">
              <a:extLst>
                <a:ext uri="{FF2B5EF4-FFF2-40B4-BE49-F238E27FC236}">
                  <a16:creationId xmlns:a16="http://schemas.microsoft.com/office/drawing/2014/main" id="{9392D1FF-C880-A7BB-E275-367914AEA4D7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68" name="This is a sample text. Your description here.">
            <a:extLst>
              <a:ext uri="{FF2B5EF4-FFF2-40B4-BE49-F238E27FC236}">
                <a16:creationId xmlns:a16="http://schemas.microsoft.com/office/drawing/2014/main" id="{2BEB3A4C-7851-756A-340C-FFE3D6569565}"/>
              </a:ext>
            </a:extLst>
          </p:cNvPr>
          <p:cNvSpPr txBox="1"/>
          <p:nvPr/>
        </p:nvSpPr>
        <p:spPr>
          <a:xfrm>
            <a:off x="-6504923" y="3429000"/>
            <a:ext cx="3161314" cy="3059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Tenant creates project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Select target registry (Puro/Isometric)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Choose methodology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Platform loads registry requirements 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Gap analysis shows missing evidence/data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Project manager plans data collection 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Process flow diagram">
            <a:extLst>
              <a:ext uri="{FF2B5EF4-FFF2-40B4-BE49-F238E27FC236}">
                <a16:creationId xmlns:a16="http://schemas.microsoft.com/office/drawing/2014/main" id="{8A50B260-C8A3-12C4-157C-5861D03CDCE2}"/>
              </a:ext>
            </a:extLst>
          </p:cNvPr>
          <p:cNvSpPr txBox="1"/>
          <p:nvPr/>
        </p:nvSpPr>
        <p:spPr>
          <a:xfrm>
            <a:off x="-3116" y="550880"/>
            <a:ext cx="1219200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4600" b="0">
                <a:solidFill>
                  <a:srgbClr val="535454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 algn="ctr"/>
            <a:r>
              <a:rPr lang="en-GB" sz="2400" b="1" dirty="0"/>
              <a:t>COMPLETE CREDIT ISSUANCE WORKFLOW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E7E2B20B-B427-6444-D217-DF0BA336A007}"/>
              </a:ext>
            </a:extLst>
          </p:cNvPr>
          <p:cNvGrpSpPr/>
          <p:nvPr/>
        </p:nvGrpSpPr>
        <p:grpSpPr>
          <a:xfrm>
            <a:off x="-6557202" y="2119354"/>
            <a:ext cx="668985" cy="668985"/>
            <a:chOff x="0" y="0"/>
            <a:chExt cx="1711876" cy="1711876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70AE5101-AFBD-F01A-EE85-C631653E6A97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0407DD5B-C1EE-B81F-2B95-450055AA67EC}"/>
                </a:ext>
              </a:extLst>
            </p:cNvPr>
            <p:cNvSpPr/>
            <p:nvPr/>
          </p:nvSpPr>
          <p:spPr>
            <a:xfrm>
              <a:off x="720569" y="504235"/>
              <a:ext cx="921709" cy="1101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50"/>
                  </a:moveTo>
                  <a:lnTo>
                    <a:pt x="5480" y="0"/>
                  </a:lnTo>
                  <a:lnTo>
                    <a:pt x="0" y="2690"/>
                  </a:lnTo>
                  <a:lnTo>
                    <a:pt x="2959" y="5156"/>
                  </a:lnTo>
                  <a:lnTo>
                    <a:pt x="2623" y="13045"/>
                  </a:lnTo>
                  <a:lnTo>
                    <a:pt x="12823" y="21600"/>
                  </a:lnTo>
                  <a:cubicBezTo>
                    <a:pt x="14999" y="20620"/>
                    <a:pt x="16932" y="19301"/>
                    <a:pt x="18520" y="17716"/>
                  </a:cubicBezTo>
                  <a:cubicBezTo>
                    <a:pt x="19802" y="16435"/>
                    <a:pt x="20841" y="14996"/>
                    <a:pt x="21600" y="1345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8B33902-38C5-99C6-536A-E20B856F05A2}"/>
                </a:ext>
              </a:extLst>
            </p:cNvPr>
            <p:cNvSpPr/>
            <p:nvPr/>
          </p:nvSpPr>
          <p:spPr>
            <a:xfrm>
              <a:off x="715772" y="502342"/>
              <a:ext cx="246095" cy="67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84" extrusionOk="0">
                  <a:moveTo>
                    <a:pt x="0" y="1732"/>
                  </a:moveTo>
                  <a:cubicBezTo>
                    <a:pt x="-1" y="1616"/>
                    <a:pt x="100" y="1502"/>
                    <a:pt x="287" y="1407"/>
                  </a:cubicBezTo>
                  <a:cubicBezTo>
                    <a:pt x="489" y="1306"/>
                    <a:pt x="779" y="1232"/>
                    <a:pt x="1111" y="1198"/>
                  </a:cubicBezTo>
                  <a:lnTo>
                    <a:pt x="8348" y="207"/>
                  </a:lnTo>
                  <a:cubicBezTo>
                    <a:pt x="8705" y="144"/>
                    <a:pt x="9079" y="94"/>
                    <a:pt x="9464" y="60"/>
                  </a:cubicBezTo>
                  <a:cubicBezTo>
                    <a:pt x="9886" y="22"/>
                    <a:pt x="10318" y="2"/>
                    <a:pt x="10752" y="1"/>
                  </a:cubicBezTo>
                  <a:lnTo>
                    <a:pt x="20274" y="1"/>
                  </a:lnTo>
                  <a:cubicBezTo>
                    <a:pt x="20690" y="-10"/>
                    <a:pt x="21092" y="58"/>
                    <a:pt x="21339" y="180"/>
                  </a:cubicBezTo>
                  <a:cubicBezTo>
                    <a:pt x="21513" y="267"/>
                    <a:pt x="21593" y="374"/>
                    <a:pt x="21563" y="480"/>
                  </a:cubicBezTo>
                  <a:lnTo>
                    <a:pt x="21599" y="21163"/>
                  </a:lnTo>
                  <a:cubicBezTo>
                    <a:pt x="21587" y="21270"/>
                    <a:pt x="21469" y="21371"/>
                    <a:pt x="21266" y="21448"/>
                  </a:cubicBezTo>
                  <a:cubicBezTo>
                    <a:pt x="21024" y="21540"/>
                    <a:pt x="20684" y="21590"/>
                    <a:pt x="20334" y="21584"/>
                  </a:cubicBezTo>
                  <a:lnTo>
                    <a:pt x="11015" y="21584"/>
                  </a:lnTo>
                  <a:cubicBezTo>
                    <a:pt x="10657" y="21590"/>
                    <a:pt x="10311" y="21537"/>
                    <a:pt x="10072" y="21440"/>
                  </a:cubicBezTo>
                  <a:cubicBezTo>
                    <a:pt x="9891" y="21367"/>
                    <a:pt x="9785" y="21273"/>
                    <a:pt x="9771" y="21174"/>
                  </a:cubicBezTo>
                  <a:lnTo>
                    <a:pt x="9636" y="4253"/>
                  </a:lnTo>
                  <a:cubicBezTo>
                    <a:pt x="9639" y="4193"/>
                    <a:pt x="9570" y="4136"/>
                    <a:pt x="9447" y="4098"/>
                  </a:cubicBezTo>
                  <a:cubicBezTo>
                    <a:pt x="9286" y="4047"/>
                    <a:pt x="9059" y="4034"/>
                    <a:pt x="8864" y="4064"/>
                  </a:cubicBezTo>
                  <a:lnTo>
                    <a:pt x="1543" y="4572"/>
                  </a:lnTo>
                  <a:cubicBezTo>
                    <a:pt x="1228" y="4613"/>
                    <a:pt x="880" y="4601"/>
                    <a:pt x="591" y="4541"/>
                  </a:cubicBezTo>
                  <a:cubicBezTo>
                    <a:pt x="265" y="4472"/>
                    <a:pt x="51" y="4349"/>
                    <a:pt x="19" y="4212"/>
                  </a:cubicBezTo>
                  <a:lnTo>
                    <a:pt x="0" y="1732"/>
                  </a:ln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" name="Group">
            <a:extLst>
              <a:ext uri="{FF2B5EF4-FFF2-40B4-BE49-F238E27FC236}">
                <a16:creationId xmlns:a16="http://schemas.microsoft.com/office/drawing/2014/main" id="{1105EA9E-3896-2FAB-EC46-8B5890E67952}"/>
              </a:ext>
            </a:extLst>
          </p:cNvPr>
          <p:cNvGrpSpPr/>
          <p:nvPr/>
        </p:nvGrpSpPr>
        <p:grpSpPr>
          <a:xfrm>
            <a:off x="415014" y="2111785"/>
            <a:ext cx="669600" cy="669600"/>
            <a:chOff x="0" y="0"/>
            <a:chExt cx="1711876" cy="1711876"/>
          </a:xfrm>
        </p:grpSpPr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AC2DA40D-06DA-EB2B-DE2F-595F895374A8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28804BD9-AD43-1F4F-33A7-D0F65F66088A}"/>
                </a:ext>
              </a:extLst>
            </p:cNvPr>
            <p:cNvSpPr/>
            <p:nvPr/>
          </p:nvSpPr>
          <p:spPr>
            <a:xfrm>
              <a:off x="669126" y="518659"/>
              <a:ext cx="1004736" cy="111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36"/>
                  </a:moveTo>
                  <a:lnTo>
                    <a:pt x="8875" y="0"/>
                  </a:lnTo>
                  <a:lnTo>
                    <a:pt x="0" y="2059"/>
                  </a:lnTo>
                  <a:lnTo>
                    <a:pt x="3454" y="5169"/>
                  </a:lnTo>
                  <a:lnTo>
                    <a:pt x="3192" y="6850"/>
                  </a:lnTo>
                  <a:lnTo>
                    <a:pt x="6750" y="10052"/>
                  </a:lnTo>
                  <a:lnTo>
                    <a:pt x="5490" y="11512"/>
                  </a:lnTo>
                  <a:lnTo>
                    <a:pt x="2410" y="8864"/>
                  </a:lnTo>
                  <a:lnTo>
                    <a:pt x="953" y="11886"/>
                  </a:lnTo>
                  <a:lnTo>
                    <a:pt x="11639" y="21600"/>
                  </a:lnTo>
                  <a:cubicBezTo>
                    <a:pt x="14159" y="20558"/>
                    <a:pt x="16388" y="19022"/>
                    <a:pt x="18162" y="17104"/>
                  </a:cubicBezTo>
                  <a:cubicBezTo>
                    <a:pt x="19707" y="15434"/>
                    <a:pt x="20875" y="13509"/>
                    <a:pt x="21600" y="1143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23D97D94-FF3B-3795-62FB-99DD69F68875}"/>
                </a:ext>
              </a:extLst>
            </p:cNvPr>
            <p:cNvSpPr/>
            <p:nvPr/>
          </p:nvSpPr>
          <p:spPr>
            <a:xfrm>
              <a:off x="649887" y="514258"/>
              <a:ext cx="446340" cy="68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91" extrusionOk="0">
                  <a:moveTo>
                    <a:pt x="12133" y="3705"/>
                  </a:moveTo>
                  <a:lnTo>
                    <a:pt x="1263" y="3705"/>
                  </a:lnTo>
                  <a:cubicBezTo>
                    <a:pt x="1093" y="3705"/>
                    <a:pt x="928" y="3666"/>
                    <a:pt x="798" y="3594"/>
                  </a:cubicBezTo>
                  <a:cubicBezTo>
                    <a:pt x="678" y="3528"/>
                    <a:pt x="594" y="3438"/>
                    <a:pt x="560" y="3337"/>
                  </a:cubicBezTo>
                  <a:lnTo>
                    <a:pt x="560" y="514"/>
                  </a:lnTo>
                  <a:cubicBezTo>
                    <a:pt x="555" y="373"/>
                    <a:pt x="640" y="238"/>
                    <a:pt x="793" y="140"/>
                  </a:cubicBezTo>
                  <a:cubicBezTo>
                    <a:pt x="918" y="60"/>
                    <a:pt x="1081" y="11"/>
                    <a:pt x="1254" y="0"/>
                  </a:cubicBezTo>
                  <a:lnTo>
                    <a:pt x="20447" y="0"/>
                  </a:lnTo>
                  <a:cubicBezTo>
                    <a:pt x="20614" y="-2"/>
                    <a:pt x="20776" y="39"/>
                    <a:pt x="20896" y="115"/>
                  </a:cubicBezTo>
                  <a:cubicBezTo>
                    <a:pt x="21022" y="193"/>
                    <a:pt x="21092" y="302"/>
                    <a:pt x="21092" y="415"/>
                  </a:cubicBezTo>
                  <a:lnTo>
                    <a:pt x="21092" y="3562"/>
                  </a:lnTo>
                  <a:cubicBezTo>
                    <a:pt x="21087" y="3658"/>
                    <a:pt x="21056" y="3753"/>
                    <a:pt x="21000" y="3842"/>
                  </a:cubicBezTo>
                  <a:cubicBezTo>
                    <a:pt x="20947" y="3928"/>
                    <a:pt x="20871" y="4008"/>
                    <a:pt x="20776" y="4078"/>
                  </a:cubicBezTo>
                  <a:lnTo>
                    <a:pt x="14615" y="7758"/>
                  </a:lnTo>
                  <a:cubicBezTo>
                    <a:pt x="14538" y="7808"/>
                    <a:pt x="14510" y="7882"/>
                    <a:pt x="14542" y="7950"/>
                  </a:cubicBezTo>
                  <a:cubicBezTo>
                    <a:pt x="14567" y="8001"/>
                    <a:pt x="14623" y="8042"/>
                    <a:pt x="14697" y="8064"/>
                  </a:cubicBezTo>
                  <a:cubicBezTo>
                    <a:pt x="15727" y="8167"/>
                    <a:pt x="16712" y="8411"/>
                    <a:pt x="17589" y="8779"/>
                  </a:cubicBezTo>
                  <a:cubicBezTo>
                    <a:pt x="18597" y="9202"/>
                    <a:pt x="19434" y="9776"/>
                    <a:pt x="20059" y="10445"/>
                  </a:cubicBezTo>
                  <a:cubicBezTo>
                    <a:pt x="20822" y="11262"/>
                    <a:pt x="21235" y="12169"/>
                    <a:pt x="21412" y="13104"/>
                  </a:cubicBezTo>
                  <a:cubicBezTo>
                    <a:pt x="21588" y="14039"/>
                    <a:pt x="21528" y="15007"/>
                    <a:pt x="21273" y="15951"/>
                  </a:cubicBezTo>
                  <a:cubicBezTo>
                    <a:pt x="21068" y="16709"/>
                    <a:pt x="20740" y="17451"/>
                    <a:pt x="20211" y="18132"/>
                  </a:cubicBezTo>
                  <a:cubicBezTo>
                    <a:pt x="19696" y="18796"/>
                    <a:pt x="18997" y="19394"/>
                    <a:pt x="18143" y="19891"/>
                  </a:cubicBezTo>
                  <a:cubicBezTo>
                    <a:pt x="16120" y="21069"/>
                    <a:pt x="13441" y="21598"/>
                    <a:pt x="10734" y="21591"/>
                  </a:cubicBezTo>
                  <a:cubicBezTo>
                    <a:pt x="9081" y="21587"/>
                    <a:pt x="7448" y="21385"/>
                    <a:pt x="5977" y="20953"/>
                  </a:cubicBezTo>
                  <a:cubicBezTo>
                    <a:pt x="4452" y="20506"/>
                    <a:pt x="3115" y="19817"/>
                    <a:pt x="2073" y="18929"/>
                  </a:cubicBezTo>
                  <a:cubicBezTo>
                    <a:pt x="862" y="17895"/>
                    <a:pt x="145" y="16650"/>
                    <a:pt x="13" y="15350"/>
                  </a:cubicBezTo>
                  <a:lnTo>
                    <a:pt x="2" y="14852"/>
                  </a:lnTo>
                  <a:cubicBezTo>
                    <a:pt x="-12" y="14739"/>
                    <a:pt x="49" y="14627"/>
                    <a:pt x="170" y="14546"/>
                  </a:cubicBezTo>
                  <a:cubicBezTo>
                    <a:pt x="295" y="14462"/>
                    <a:pt x="469" y="14420"/>
                    <a:pt x="646" y="14429"/>
                  </a:cubicBezTo>
                  <a:lnTo>
                    <a:pt x="5990" y="14429"/>
                  </a:lnTo>
                  <a:cubicBezTo>
                    <a:pt x="6127" y="14434"/>
                    <a:pt x="6257" y="14472"/>
                    <a:pt x="6355" y="14535"/>
                  </a:cubicBezTo>
                  <a:cubicBezTo>
                    <a:pt x="6460" y="14603"/>
                    <a:pt x="6522" y="14695"/>
                    <a:pt x="6526" y="14791"/>
                  </a:cubicBezTo>
                  <a:cubicBezTo>
                    <a:pt x="6610" y="15121"/>
                    <a:pt x="6718" y="15448"/>
                    <a:pt x="6850" y="15771"/>
                  </a:cubicBezTo>
                  <a:cubicBezTo>
                    <a:pt x="6942" y="15998"/>
                    <a:pt x="7046" y="16223"/>
                    <a:pt x="7161" y="16445"/>
                  </a:cubicBezTo>
                  <a:cubicBezTo>
                    <a:pt x="7666" y="17125"/>
                    <a:pt x="8547" y="17608"/>
                    <a:pt x="9568" y="17834"/>
                  </a:cubicBezTo>
                  <a:cubicBezTo>
                    <a:pt x="10568" y="18055"/>
                    <a:pt x="11702" y="18029"/>
                    <a:pt x="12693" y="17662"/>
                  </a:cubicBezTo>
                  <a:cubicBezTo>
                    <a:pt x="14380" y="17037"/>
                    <a:pt x="14922" y="15695"/>
                    <a:pt x="14955" y="14403"/>
                  </a:cubicBezTo>
                  <a:cubicBezTo>
                    <a:pt x="14994" y="12890"/>
                    <a:pt x="14322" y="11313"/>
                    <a:pt x="12282" y="10703"/>
                  </a:cubicBezTo>
                  <a:cubicBezTo>
                    <a:pt x="11786" y="10554"/>
                    <a:pt x="11242" y="10487"/>
                    <a:pt x="10698" y="10509"/>
                  </a:cubicBezTo>
                  <a:cubicBezTo>
                    <a:pt x="10298" y="10525"/>
                    <a:pt x="9905" y="10589"/>
                    <a:pt x="9540" y="10698"/>
                  </a:cubicBezTo>
                  <a:lnTo>
                    <a:pt x="8545" y="11086"/>
                  </a:lnTo>
                  <a:cubicBezTo>
                    <a:pt x="8397" y="11157"/>
                    <a:pt x="8216" y="11191"/>
                    <a:pt x="8034" y="11182"/>
                  </a:cubicBezTo>
                  <a:cubicBezTo>
                    <a:pt x="7838" y="11172"/>
                    <a:pt x="7656" y="11114"/>
                    <a:pt x="7523" y="11019"/>
                  </a:cubicBezTo>
                  <a:lnTo>
                    <a:pt x="4907" y="8740"/>
                  </a:lnTo>
                  <a:cubicBezTo>
                    <a:pt x="4780" y="8645"/>
                    <a:pt x="4719" y="8520"/>
                    <a:pt x="4739" y="8394"/>
                  </a:cubicBezTo>
                  <a:cubicBezTo>
                    <a:pt x="4758" y="8276"/>
                    <a:pt x="4847" y="8168"/>
                    <a:pt x="4987" y="8092"/>
                  </a:cubicBezTo>
                  <a:lnTo>
                    <a:pt x="12302" y="3940"/>
                  </a:lnTo>
                  <a:cubicBezTo>
                    <a:pt x="12347" y="3901"/>
                    <a:pt x="12360" y="3851"/>
                    <a:pt x="12336" y="3805"/>
                  </a:cubicBezTo>
                  <a:cubicBezTo>
                    <a:pt x="12306" y="3747"/>
                    <a:pt x="12226" y="3707"/>
                    <a:pt x="12133" y="3705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3" name="2020">
            <a:extLst>
              <a:ext uri="{FF2B5EF4-FFF2-40B4-BE49-F238E27FC236}">
                <a16:creationId xmlns:a16="http://schemas.microsoft.com/office/drawing/2014/main" id="{60993C40-22EE-5794-BDAF-35613D8A9151}"/>
              </a:ext>
            </a:extLst>
          </p:cNvPr>
          <p:cNvSpPr txBox="1"/>
          <p:nvPr/>
        </p:nvSpPr>
        <p:spPr>
          <a:xfrm>
            <a:off x="-2406927" y="2509732"/>
            <a:ext cx="1769557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DATA COLLECTION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54" name="This is a sample text. Your description here.">
            <a:extLst>
              <a:ext uri="{FF2B5EF4-FFF2-40B4-BE49-F238E27FC236}">
                <a16:creationId xmlns:a16="http://schemas.microsoft.com/office/drawing/2014/main" id="{31831659-8DD9-3167-4FB7-836CBCB302E3}"/>
              </a:ext>
            </a:extLst>
          </p:cNvPr>
          <p:cNvSpPr txBox="1"/>
          <p:nvPr/>
        </p:nvSpPr>
        <p:spPr>
          <a:xfrm>
            <a:off x="-3134084" y="3453764"/>
            <a:ext cx="3161314" cy="2228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Deploy sensors/measurement equipment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Collect monitoring data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Upload evidence artifacts: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Validate against registry schema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in platform (PostgreSQL + S3)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8C974B01-35EA-885B-7EBF-2AEB5E1F9A61}"/>
              </a:ext>
            </a:extLst>
          </p:cNvPr>
          <p:cNvGrpSpPr/>
          <p:nvPr/>
        </p:nvGrpSpPr>
        <p:grpSpPr>
          <a:xfrm>
            <a:off x="54733" y="2876998"/>
            <a:ext cx="378537" cy="378669"/>
            <a:chOff x="0" y="0"/>
            <a:chExt cx="757071" cy="757335"/>
          </a:xfrm>
        </p:grpSpPr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0A3CA99-22B2-E0AE-89C7-70C1509338D9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16" name="Shape">
              <a:extLst>
                <a:ext uri="{FF2B5EF4-FFF2-40B4-BE49-F238E27FC236}">
                  <a16:creationId xmlns:a16="http://schemas.microsoft.com/office/drawing/2014/main" id="{6FB6DE75-1C80-1841-F60B-ED79AF740118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17" name="Graphic 12">
              <a:extLst>
                <a:ext uri="{FF2B5EF4-FFF2-40B4-BE49-F238E27FC236}">
                  <a16:creationId xmlns:a16="http://schemas.microsoft.com/office/drawing/2014/main" id="{95855F82-4F8D-6364-5A59-16C5A763477E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18" name="2020">
            <a:extLst>
              <a:ext uri="{FF2B5EF4-FFF2-40B4-BE49-F238E27FC236}">
                <a16:creationId xmlns:a16="http://schemas.microsoft.com/office/drawing/2014/main" id="{F5BEF70D-646C-C0D5-75E4-E05C5DAE980A}"/>
              </a:ext>
            </a:extLst>
          </p:cNvPr>
          <p:cNvSpPr txBox="1"/>
          <p:nvPr/>
        </p:nvSpPr>
        <p:spPr>
          <a:xfrm>
            <a:off x="1099279" y="2514390"/>
            <a:ext cx="1769557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COMPUTATION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1223" name="This is a sample text. Your description here.">
            <a:extLst>
              <a:ext uri="{FF2B5EF4-FFF2-40B4-BE49-F238E27FC236}">
                <a16:creationId xmlns:a16="http://schemas.microsoft.com/office/drawing/2014/main" id="{E3023959-9228-671F-FB6D-D5412E48D234}"/>
              </a:ext>
            </a:extLst>
          </p:cNvPr>
          <p:cNvSpPr txBox="1"/>
          <p:nvPr/>
        </p:nvSpPr>
        <p:spPr>
          <a:xfrm>
            <a:off x="403400" y="3415987"/>
            <a:ext cx="3161314" cy="2729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MRV Engine selects registry-specific calculator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Apply methodology formulas: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567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Compute net tonnage (tCO2e)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Generate computation report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results in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mrv.mrv_computations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table </a:t>
            </a:r>
          </a:p>
        </p:txBody>
      </p:sp>
      <p:grpSp>
        <p:nvGrpSpPr>
          <p:cNvPr id="1224" name="Group">
            <a:extLst>
              <a:ext uri="{FF2B5EF4-FFF2-40B4-BE49-F238E27FC236}">
                <a16:creationId xmlns:a16="http://schemas.microsoft.com/office/drawing/2014/main" id="{395F938F-A47B-6D20-9DB8-1E8E1FCFB057}"/>
              </a:ext>
            </a:extLst>
          </p:cNvPr>
          <p:cNvGrpSpPr/>
          <p:nvPr/>
        </p:nvGrpSpPr>
        <p:grpSpPr>
          <a:xfrm>
            <a:off x="-3125076" y="2119046"/>
            <a:ext cx="669600" cy="669600"/>
            <a:chOff x="0" y="0"/>
            <a:chExt cx="1711876" cy="1711876"/>
          </a:xfrm>
        </p:grpSpPr>
        <p:sp>
          <p:nvSpPr>
            <p:cNvPr id="1225" name="Circle">
              <a:extLst>
                <a:ext uri="{FF2B5EF4-FFF2-40B4-BE49-F238E27FC236}">
                  <a16:creationId xmlns:a16="http://schemas.microsoft.com/office/drawing/2014/main" id="{E274F3E3-BF98-809D-E827-55FA196C7979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6" name="Shape">
              <a:extLst>
                <a:ext uri="{FF2B5EF4-FFF2-40B4-BE49-F238E27FC236}">
                  <a16:creationId xmlns:a16="http://schemas.microsoft.com/office/drawing/2014/main" id="{5AD0E916-E808-F49F-C38E-3B50336E49DF}"/>
                </a:ext>
              </a:extLst>
            </p:cNvPr>
            <p:cNvSpPr/>
            <p:nvPr/>
          </p:nvSpPr>
          <p:spPr>
            <a:xfrm>
              <a:off x="647032" y="527649"/>
              <a:ext cx="1013023" cy="112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01"/>
                  </a:moveTo>
                  <a:lnTo>
                    <a:pt x="8288" y="0"/>
                  </a:lnTo>
                  <a:lnTo>
                    <a:pt x="2509" y="135"/>
                  </a:lnTo>
                  <a:lnTo>
                    <a:pt x="0" y="3119"/>
                  </a:lnTo>
                  <a:lnTo>
                    <a:pt x="4283" y="7078"/>
                  </a:lnTo>
                  <a:lnTo>
                    <a:pt x="102" y="11743"/>
                  </a:lnTo>
                  <a:lnTo>
                    <a:pt x="11001" y="21600"/>
                  </a:lnTo>
                  <a:cubicBezTo>
                    <a:pt x="13575" y="20713"/>
                    <a:pt x="15892" y="19313"/>
                    <a:pt x="17776" y="17505"/>
                  </a:cubicBezTo>
                  <a:cubicBezTo>
                    <a:pt x="19460" y="15889"/>
                    <a:pt x="20761" y="13982"/>
                    <a:pt x="21600" y="1190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27" name="Shape">
              <a:extLst>
                <a:ext uri="{FF2B5EF4-FFF2-40B4-BE49-F238E27FC236}">
                  <a16:creationId xmlns:a16="http://schemas.microsoft.com/office/drawing/2014/main" id="{EAFA416D-62A3-04CB-E8DB-9BC15A8084ED}"/>
                </a:ext>
              </a:extLst>
            </p:cNvPr>
            <p:cNvSpPr/>
            <p:nvPr/>
          </p:nvSpPr>
          <p:spPr>
            <a:xfrm>
              <a:off x="642386" y="464048"/>
              <a:ext cx="461340" cy="68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38" extrusionOk="0">
                  <a:moveTo>
                    <a:pt x="6392" y="6090"/>
                  </a:moveTo>
                  <a:lnTo>
                    <a:pt x="6392" y="6882"/>
                  </a:lnTo>
                  <a:cubicBezTo>
                    <a:pt x="6396" y="6960"/>
                    <a:pt x="6364" y="7038"/>
                    <a:pt x="6299" y="7103"/>
                  </a:cubicBezTo>
                  <a:cubicBezTo>
                    <a:pt x="6199" y="7203"/>
                    <a:pt x="6036" y="7265"/>
                    <a:pt x="5859" y="7271"/>
                  </a:cubicBezTo>
                  <a:lnTo>
                    <a:pt x="664" y="7276"/>
                  </a:lnTo>
                  <a:cubicBezTo>
                    <a:pt x="513" y="7279"/>
                    <a:pt x="364" y="7246"/>
                    <a:pt x="246" y="7182"/>
                  </a:cubicBezTo>
                  <a:cubicBezTo>
                    <a:pt x="87" y="7096"/>
                    <a:pt x="-4" y="6966"/>
                    <a:pt x="0" y="6829"/>
                  </a:cubicBezTo>
                  <a:lnTo>
                    <a:pt x="0" y="5619"/>
                  </a:lnTo>
                  <a:cubicBezTo>
                    <a:pt x="70" y="4333"/>
                    <a:pt x="814" y="3104"/>
                    <a:pt x="2100" y="2154"/>
                  </a:cubicBezTo>
                  <a:cubicBezTo>
                    <a:pt x="3421" y="1178"/>
                    <a:pt x="5208" y="568"/>
                    <a:pt x="7110" y="255"/>
                  </a:cubicBezTo>
                  <a:cubicBezTo>
                    <a:pt x="8638" y="4"/>
                    <a:pt x="10219" y="-53"/>
                    <a:pt x="11785" y="45"/>
                  </a:cubicBezTo>
                  <a:cubicBezTo>
                    <a:pt x="13407" y="147"/>
                    <a:pt x="15006" y="416"/>
                    <a:pt x="16439" y="941"/>
                  </a:cubicBezTo>
                  <a:cubicBezTo>
                    <a:pt x="17732" y="1414"/>
                    <a:pt x="18850" y="2083"/>
                    <a:pt x="19663" y="2911"/>
                  </a:cubicBezTo>
                  <a:cubicBezTo>
                    <a:pt x="20479" y="3743"/>
                    <a:pt x="20958" y="4708"/>
                    <a:pt x="20995" y="5706"/>
                  </a:cubicBezTo>
                  <a:cubicBezTo>
                    <a:pt x="21032" y="6696"/>
                    <a:pt x="20633" y="7663"/>
                    <a:pt x="20034" y="8566"/>
                  </a:cubicBezTo>
                  <a:cubicBezTo>
                    <a:pt x="19352" y="9594"/>
                    <a:pt x="18420" y="10534"/>
                    <a:pt x="17385" y="11416"/>
                  </a:cubicBezTo>
                  <a:cubicBezTo>
                    <a:pt x="16088" y="12522"/>
                    <a:pt x="14633" y="13536"/>
                    <a:pt x="13193" y="14557"/>
                  </a:cubicBezTo>
                  <a:cubicBezTo>
                    <a:pt x="11732" y="15593"/>
                    <a:pt x="10284" y="16637"/>
                    <a:pt x="8849" y="17689"/>
                  </a:cubicBezTo>
                  <a:cubicBezTo>
                    <a:pt x="8783" y="17718"/>
                    <a:pt x="8752" y="17772"/>
                    <a:pt x="8771" y="17824"/>
                  </a:cubicBezTo>
                  <a:cubicBezTo>
                    <a:pt x="8792" y="17880"/>
                    <a:pt x="8867" y="17919"/>
                    <a:pt x="8953" y="17919"/>
                  </a:cubicBezTo>
                  <a:lnTo>
                    <a:pt x="20829" y="17919"/>
                  </a:lnTo>
                  <a:cubicBezTo>
                    <a:pt x="21022" y="17905"/>
                    <a:pt x="21215" y="17947"/>
                    <a:pt x="21361" y="18034"/>
                  </a:cubicBezTo>
                  <a:cubicBezTo>
                    <a:pt x="21510" y="18123"/>
                    <a:pt x="21595" y="18250"/>
                    <a:pt x="21596" y="18384"/>
                  </a:cubicBezTo>
                  <a:lnTo>
                    <a:pt x="21596" y="21136"/>
                  </a:lnTo>
                  <a:cubicBezTo>
                    <a:pt x="21581" y="21230"/>
                    <a:pt x="21522" y="21318"/>
                    <a:pt x="21429" y="21387"/>
                  </a:cubicBezTo>
                  <a:cubicBezTo>
                    <a:pt x="21320" y="21470"/>
                    <a:pt x="21169" y="21522"/>
                    <a:pt x="21007" y="21534"/>
                  </a:cubicBezTo>
                  <a:lnTo>
                    <a:pt x="979" y="21534"/>
                  </a:lnTo>
                  <a:cubicBezTo>
                    <a:pt x="819" y="21547"/>
                    <a:pt x="657" y="21521"/>
                    <a:pt x="522" y="21461"/>
                  </a:cubicBezTo>
                  <a:cubicBezTo>
                    <a:pt x="361" y="21389"/>
                    <a:pt x="252" y="21274"/>
                    <a:pt x="222" y="21146"/>
                  </a:cubicBezTo>
                  <a:lnTo>
                    <a:pt x="189" y="18578"/>
                  </a:lnTo>
                  <a:cubicBezTo>
                    <a:pt x="178" y="18441"/>
                    <a:pt x="210" y="18305"/>
                    <a:pt x="282" y="18177"/>
                  </a:cubicBezTo>
                  <a:cubicBezTo>
                    <a:pt x="350" y="18057"/>
                    <a:pt x="453" y="17948"/>
                    <a:pt x="584" y="17855"/>
                  </a:cubicBezTo>
                  <a:lnTo>
                    <a:pt x="11394" y="10005"/>
                  </a:lnTo>
                  <a:cubicBezTo>
                    <a:pt x="11963" y="9497"/>
                    <a:pt x="12527" y="8986"/>
                    <a:pt x="13086" y="8472"/>
                  </a:cubicBezTo>
                  <a:cubicBezTo>
                    <a:pt x="13627" y="7974"/>
                    <a:pt x="14170" y="7464"/>
                    <a:pt x="14420" y="6868"/>
                  </a:cubicBezTo>
                  <a:cubicBezTo>
                    <a:pt x="14709" y="6181"/>
                    <a:pt x="14575" y="5464"/>
                    <a:pt x="14044" y="4885"/>
                  </a:cubicBezTo>
                  <a:cubicBezTo>
                    <a:pt x="13593" y="4393"/>
                    <a:pt x="12875" y="4026"/>
                    <a:pt x="12023" y="3825"/>
                  </a:cubicBezTo>
                  <a:cubicBezTo>
                    <a:pt x="10659" y="3503"/>
                    <a:pt x="9231" y="3631"/>
                    <a:pt x="8076" y="4087"/>
                  </a:cubicBezTo>
                  <a:cubicBezTo>
                    <a:pt x="7569" y="4288"/>
                    <a:pt x="7113" y="4553"/>
                    <a:pt x="6802" y="4894"/>
                  </a:cubicBezTo>
                  <a:cubicBezTo>
                    <a:pt x="6487" y="5241"/>
                    <a:pt x="6333" y="5657"/>
                    <a:pt x="6392" y="6090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272" name="TextBox 1271">
            <a:extLst>
              <a:ext uri="{FF2B5EF4-FFF2-40B4-BE49-F238E27FC236}">
                <a16:creationId xmlns:a16="http://schemas.microsoft.com/office/drawing/2014/main" id="{3011785B-DEB1-E33B-8C94-F79D3A802D31}"/>
              </a:ext>
            </a:extLst>
          </p:cNvPr>
          <p:cNvSpPr txBox="1"/>
          <p:nvPr/>
        </p:nvSpPr>
        <p:spPr>
          <a:xfrm>
            <a:off x="756510" y="4079808"/>
            <a:ext cx="1722194" cy="9883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baseline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project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gross removal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leakage deduction (e.g., 5%)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buffer deduction (e.g., 15%)  </a:t>
            </a:r>
          </a:p>
          <a:p>
            <a:pPr marL="171450" indent="-171450" algn="l"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700" dirty="0" err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82" name="TextBox 1281">
            <a:extLst>
              <a:ext uri="{FF2B5EF4-FFF2-40B4-BE49-F238E27FC236}">
                <a16:creationId xmlns:a16="http://schemas.microsoft.com/office/drawing/2014/main" id="{43D7DF3C-C08F-A2E6-AFD3-3F725717010F}"/>
              </a:ext>
            </a:extLst>
          </p:cNvPr>
          <p:cNvSpPr txBox="1"/>
          <p:nvPr/>
        </p:nvSpPr>
        <p:spPr>
          <a:xfrm>
            <a:off x="-2850495" y="4273226"/>
            <a:ext cx="1999514" cy="55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4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Lab analysis reports </a:t>
            </a:r>
          </a:p>
          <a:p>
            <a:pPr marL="171450" lvl="4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QA/QC procedures</a:t>
            </a:r>
          </a:p>
          <a:p>
            <a:pPr marL="171450" lvl="2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Baseline assessments</a:t>
            </a:r>
          </a:p>
        </p:txBody>
      </p:sp>
      <p:grpSp>
        <p:nvGrpSpPr>
          <p:cNvPr id="15" name="Group">
            <a:extLst>
              <a:ext uri="{FF2B5EF4-FFF2-40B4-BE49-F238E27FC236}">
                <a16:creationId xmlns:a16="http://schemas.microsoft.com/office/drawing/2014/main" id="{612DB01F-C24D-26BE-9F9C-97382AA97DA0}"/>
              </a:ext>
            </a:extLst>
          </p:cNvPr>
          <p:cNvGrpSpPr/>
          <p:nvPr/>
        </p:nvGrpSpPr>
        <p:grpSpPr>
          <a:xfrm>
            <a:off x="4009513" y="2876998"/>
            <a:ext cx="378537" cy="378669"/>
            <a:chOff x="0" y="0"/>
            <a:chExt cx="757071" cy="757335"/>
          </a:xfrm>
        </p:grpSpPr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104B063D-A318-1FAC-F6D3-CE30BB7B8BEA}"/>
                </a:ext>
              </a:extLst>
            </p:cNvPr>
            <p:cNvSpPr/>
            <p:nvPr/>
          </p:nvSpPr>
          <p:spPr>
            <a:xfrm>
              <a:off x="0" y="0"/>
              <a:ext cx="757072" cy="75707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749B18B7-CF8B-4774-FF70-676C97A2F0E8}"/>
                </a:ext>
              </a:extLst>
            </p:cNvPr>
            <p:cNvSpPr/>
            <p:nvPr/>
          </p:nvSpPr>
          <p:spPr>
            <a:xfrm>
              <a:off x="186273" y="208446"/>
              <a:ext cx="569261" cy="5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97"/>
                  </a:moveTo>
                  <a:lnTo>
                    <a:pt x="14275" y="0"/>
                  </a:lnTo>
                  <a:lnTo>
                    <a:pt x="5530" y="166"/>
                  </a:lnTo>
                  <a:lnTo>
                    <a:pt x="0" y="4773"/>
                  </a:lnTo>
                  <a:lnTo>
                    <a:pt x="95" y="13176"/>
                  </a:lnTo>
                  <a:lnTo>
                    <a:pt x="8038" y="21600"/>
                  </a:lnTo>
                  <a:cubicBezTo>
                    <a:pt x="11696" y="21383"/>
                    <a:pt x="15137" y="19731"/>
                    <a:pt x="17663" y="16979"/>
                  </a:cubicBezTo>
                  <a:cubicBezTo>
                    <a:pt x="20001" y="14431"/>
                    <a:pt x="21396" y="11108"/>
                    <a:pt x="21600" y="75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" name="Graphic 12">
              <a:extLst>
                <a:ext uri="{FF2B5EF4-FFF2-40B4-BE49-F238E27FC236}">
                  <a16:creationId xmlns:a16="http://schemas.microsoft.com/office/drawing/2014/main" id="{6BC0E40C-E955-19DE-B8F6-F14869EC11B2}"/>
                </a:ext>
              </a:extLst>
            </p:cNvPr>
            <p:cNvSpPr/>
            <p:nvPr/>
          </p:nvSpPr>
          <p:spPr>
            <a:xfrm>
              <a:off x="127361" y="127362"/>
              <a:ext cx="502349" cy="50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10229" y="15269"/>
                  </a:moveTo>
                  <a:lnTo>
                    <a:pt x="17069" y="8429"/>
                  </a:lnTo>
                  <a:cubicBezTo>
                    <a:pt x="17345" y="8143"/>
                    <a:pt x="17337" y="7687"/>
                    <a:pt x="17051" y="7411"/>
                  </a:cubicBezTo>
                  <a:cubicBezTo>
                    <a:pt x="16772" y="7141"/>
                    <a:pt x="16330" y="7141"/>
                    <a:pt x="16051" y="7411"/>
                  </a:cubicBezTo>
                  <a:lnTo>
                    <a:pt x="9720" y="13742"/>
                  </a:lnTo>
                  <a:lnTo>
                    <a:pt x="5549" y="9571"/>
                  </a:lnTo>
                  <a:cubicBezTo>
                    <a:pt x="5273" y="9285"/>
                    <a:pt x="4817" y="9277"/>
                    <a:pt x="4531" y="9553"/>
                  </a:cubicBezTo>
                  <a:cubicBezTo>
                    <a:pt x="4245" y="9829"/>
                    <a:pt x="4237" y="10285"/>
                    <a:pt x="4513" y="10571"/>
                  </a:cubicBezTo>
                  <a:cubicBezTo>
                    <a:pt x="4519" y="10577"/>
                    <a:pt x="4525" y="10583"/>
                    <a:pt x="4531" y="10589"/>
                  </a:cubicBezTo>
                  <a:lnTo>
                    <a:pt x="9211" y="15269"/>
                  </a:lnTo>
                  <a:cubicBezTo>
                    <a:pt x="9492" y="15550"/>
                    <a:pt x="9948" y="15550"/>
                    <a:pt x="10229" y="15269"/>
                  </a:cubicBezTo>
                  <a:close/>
                </a:path>
              </a:pathLst>
            </a:custGeom>
            <a:solidFill>
              <a:srgbClr val="F6F6F7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 b="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23" name="2020">
            <a:extLst>
              <a:ext uri="{FF2B5EF4-FFF2-40B4-BE49-F238E27FC236}">
                <a16:creationId xmlns:a16="http://schemas.microsoft.com/office/drawing/2014/main" id="{7A150000-755A-C457-B8D1-7C96D1A39B66}"/>
              </a:ext>
            </a:extLst>
          </p:cNvPr>
          <p:cNvSpPr txBox="1"/>
          <p:nvPr/>
        </p:nvSpPr>
        <p:spPr>
          <a:xfrm>
            <a:off x="5054059" y="2514390"/>
            <a:ext cx="1769557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500" b="0">
                <a:solidFill>
                  <a:srgbClr val="545453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  <a:ea typeface="Barlow Medium"/>
                <a:cs typeface="Barlow Medium"/>
                <a:sym typeface="Barlow Medium"/>
              </a:rPr>
              <a:t>VERIFICATION</a:t>
            </a: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endParaRPr lang="en-GB" sz="1400" dirty="0">
              <a:solidFill>
                <a:srgbClr val="1F2328"/>
              </a:solidFill>
              <a:latin typeface="Monaspace Neon"/>
              <a:ea typeface="Barlow Medium"/>
              <a:cs typeface="Barlow Medium"/>
              <a:sym typeface="Barlow Medium"/>
            </a:endParaRPr>
          </a:p>
          <a:p>
            <a:pPr>
              <a:defRPr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pPr>
            <a:r>
              <a:rPr lang="en-GB" sz="1400" dirty="0">
                <a:solidFill>
                  <a:srgbClr val="1F2328"/>
                </a:solidFill>
                <a:latin typeface="Monaspace Neon"/>
              </a:rPr>
              <a:t> </a:t>
            </a:r>
          </a:p>
        </p:txBody>
      </p:sp>
      <p:sp>
        <p:nvSpPr>
          <p:cNvPr id="24" name="This is a sample text. Your description here.">
            <a:extLst>
              <a:ext uri="{FF2B5EF4-FFF2-40B4-BE49-F238E27FC236}">
                <a16:creationId xmlns:a16="http://schemas.microsoft.com/office/drawing/2014/main" id="{FD08231E-103B-7670-AA0B-8D7BB630F42C}"/>
              </a:ext>
            </a:extLst>
          </p:cNvPr>
          <p:cNvSpPr txBox="1"/>
          <p:nvPr/>
        </p:nvSpPr>
        <p:spPr>
          <a:xfrm>
            <a:off x="4358180" y="3415987"/>
            <a:ext cx="3161314" cy="25444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marL="330729" indent="-330729" algn="l">
              <a:buClr>
                <a:srgbClr val="E27C55"/>
              </a:buClr>
              <a:buSzPct val="125000"/>
              <a:buChar char="•"/>
              <a:defRPr sz="2500" b="0">
                <a:solidFill>
                  <a:srgbClr val="9E9F9E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</a:lstStyle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Assign accredited verifier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Apply methodology formulas: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1200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GB" sz="567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Compute net tonnage (tCO2e)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Generate computation report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Store results in </a:t>
            </a:r>
            <a:r>
              <a:rPr lang="en-GB" sz="1200" dirty="0" err="1">
                <a:solidFill>
                  <a:schemeClr val="tx2">
                    <a:lumMod val="25000"/>
                  </a:schemeClr>
                </a:solidFill>
              </a:rPr>
              <a:t>mrv.mrv_computations</a:t>
            </a:r>
            <a:r>
              <a:rPr lang="en-GB" sz="1200" dirty="0">
                <a:solidFill>
                  <a:schemeClr val="tx2">
                    <a:lumMod val="25000"/>
                  </a:schemeClr>
                </a:solidFill>
              </a:rPr>
              <a:t> table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88E7A-8F15-2520-0D1D-579AD87A9464}"/>
              </a:ext>
            </a:extLst>
          </p:cNvPr>
          <p:cNvSpPr txBox="1"/>
          <p:nvPr/>
        </p:nvSpPr>
        <p:spPr>
          <a:xfrm>
            <a:off x="4705950" y="3924604"/>
            <a:ext cx="1722194" cy="988338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baseline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project emissions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Calculate gross removal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leakage deduction (e.g., 5%) </a:t>
            </a:r>
          </a:p>
          <a:p>
            <a:pPr marL="2286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700" dirty="0">
                <a:solidFill>
                  <a:schemeClr val="tx2">
                    <a:lumMod val="25000"/>
                  </a:schemeClr>
                </a:solidFill>
              </a:rPr>
              <a:t>Apply buffer deduction (e.g., 15%)  </a:t>
            </a:r>
          </a:p>
          <a:p>
            <a:pPr marL="171450" indent="-171450" algn="l"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700" dirty="0" err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id="{8DFDAC61-F198-3903-8675-D6D44C2558D4}"/>
              </a:ext>
            </a:extLst>
          </p:cNvPr>
          <p:cNvGrpSpPr/>
          <p:nvPr/>
        </p:nvGrpSpPr>
        <p:grpSpPr>
          <a:xfrm>
            <a:off x="4371150" y="2151512"/>
            <a:ext cx="669600" cy="669600"/>
            <a:chOff x="0" y="0"/>
            <a:chExt cx="1711876" cy="1711876"/>
          </a:xfrm>
        </p:grpSpPr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7E1A810D-B768-B63B-96DA-437B18913BFD}"/>
                </a:ext>
              </a:extLst>
            </p:cNvPr>
            <p:cNvSpPr/>
            <p:nvPr/>
          </p:nvSpPr>
          <p:spPr>
            <a:xfrm>
              <a:off x="0" y="0"/>
              <a:ext cx="1711877" cy="1711877"/>
            </a:xfrm>
            <a:prstGeom prst="ellipse">
              <a:avLst/>
            </a:prstGeom>
            <a:solidFill>
              <a:srgbClr val="E27C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4B9365B9-1669-9795-7FB4-1CAF3C5BAC66}"/>
                </a:ext>
              </a:extLst>
            </p:cNvPr>
            <p:cNvSpPr/>
            <p:nvPr/>
          </p:nvSpPr>
          <p:spPr>
            <a:xfrm>
              <a:off x="616167" y="487239"/>
              <a:ext cx="1021662" cy="113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637"/>
                  </a:moveTo>
                  <a:lnTo>
                    <a:pt x="6509" y="0"/>
                  </a:lnTo>
                  <a:lnTo>
                    <a:pt x="789" y="6770"/>
                  </a:lnTo>
                  <a:lnTo>
                    <a:pt x="0" y="9518"/>
                  </a:lnTo>
                  <a:lnTo>
                    <a:pt x="13371" y="21600"/>
                  </a:lnTo>
                  <a:cubicBezTo>
                    <a:pt x="15329" y="20693"/>
                    <a:pt x="17084" y="19465"/>
                    <a:pt x="18547" y="17979"/>
                  </a:cubicBezTo>
                  <a:cubicBezTo>
                    <a:pt x="19816" y="16689"/>
                    <a:pt x="20847" y="15223"/>
                    <a:pt x="21600" y="1363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A89B3355-4159-E08D-47C0-0E1A4938AF92}"/>
                </a:ext>
              </a:extLst>
            </p:cNvPr>
            <p:cNvSpPr/>
            <p:nvPr/>
          </p:nvSpPr>
          <p:spPr>
            <a:xfrm>
              <a:off x="608148" y="483679"/>
              <a:ext cx="505447" cy="67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86" extrusionOk="0">
                  <a:moveTo>
                    <a:pt x="13613" y="470"/>
                  </a:moveTo>
                  <a:cubicBezTo>
                    <a:pt x="13665" y="361"/>
                    <a:pt x="13642" y="239"/>
                    <a:pt x="13550" y="145"/>
                  </a:cubicBezTo>
                  <a:cubicBezTo>
                    <a:pt x="13448" y="41"/>
                    <a:pt x="13277" y="-14"/>
                    <a:pt x="13105" y="3"/>
                  </a:cubicBezTo>
                  <a:lnTo>
                    <a:pt x="8290" y="3"/>
                  </a:lnTo>
                  <a:cubicBezTo>
                    <a:pt x="8122" y="0"/>
                    <a:pt x="7957" y="32"/>
                    <a:pt x="7811" y="95"/>
                  </a:cubicBezTo>
                  <a:cubicBezTo>
                    <a:pt x="7666" y="158"/>
                    <a:pt x="7546" y="251"/>
                    <a:pt x="7468" y="363"/>
                  </a:cubicBezTo>
                  <a:lnTo>
                    <a:pt x="259" y="12493"/>
                  </a:lnTo>
                  <a:cubicBezTo>
                    <a:pt x="159" y="12622"/>
                    <a:pt x="87" y="12762"/>
                    <a:pt x="44" y="12907"/>
                  </a:cubicBezTo>
                  <a:cubicBezTo>
                    <a:pt x="5" y="13039"/>
                    <a:pt x="-8" y="13175"/>
                    <a:pt x="4" y="13309"/>
                  </a:cubicBezTo>
                  <a:lnTo>
                    <a:pt x="4" y="15558"/>
                  </a:lnTo>
                  <a:cubicBezTo>
                    <a:pt x="6" y="15682"/>
                    <a:pt x="72" y="15801"/>
                    <a:pt x="190" y="15888"/>
                  </a:cubicBezTo>
                  <a:cubicBezTo>
                    <a:pt x="307" y="15976"/>
                    <a:pt x="465" y="16026"/>
                    <a:pt x="631" y="16027"/>
                  </a:cubicBezTo>
                  <a:lnTo>
                    <a:pt x="13137" y="16027"/>
                  </a:lnTo>
                  <a:cubicBezTo>
                    <a:pt x="13235" y="16020"/>
                    <a:pt x="13328" y="16058"/>
                    <a:pt x="13373" y="16123"/>
                  </a:cubicBezTo>
                  <a:cubicBezTo>
                    <a:pt x="13393" y="16151"/>
                    <a:pt x="13402" y="16183"/>
                    <a:pt x="13399" y="16215"/>
                  </a:cubicBezTo>
                  <a:lnTo>
                    <a:pt x="13399" y="21194"/>
                  </a:lnTo>
                  <a:cubicBezTo>
                    <a:pt x="13407" y="21292"/>
                    <a:pt x="13461" y="21384"/>
                    <a:pt x="13552" y="21455"/>
                  </a:cubicBezTo>
                  <a:cubicBezTo>
                    <a:pt x="13657" y="21538"/>
                    <a:pt x="13802" y="21585"/>
                    <a:pt x="13954" y="21586"/>
                  </a:cubicBezTo>
                  <a:lnTo>
                    <a:pt x="18605" y="21586"/>
                  </a:lnTo>
                  <a:cubicBezTo>
                    <a:pt x="18737" y="21575"/>
                    <a:pt x="18860" y="21532"/>
                    <a:pt x="18957" y="21465"/>
                  </a:cubicBezTo>
                  <a:cubicBezTo>
                    <a:pt x="19071" y="21386"/>
                    <a:pt x="19141" y="21278"/>
                    <a:pt x="19154" y="21162"/>
                  </a:cubicBezTo>
                  <a:lnTo>
                    <a:pt x="19154" y="16255"/>
                  </a:lnTo>
                  <a:cubicBezTo>
                    <a:pt x="19164" y="16198"/>
                    <a:pt x="19199" y="16146"/>
                    <a:pt x="19254" y="16107"/>
                  </a:cubicBezTo>
                  <a:cubicBezTo>
                    <a:pt x="19328" y="16054"/>
                    <a:pt x="19431" y="16029"/>
                    <a:pt x="19533" y="16039"/>
                  </a:cubicBezTo>
                  <a:lnTo>
                    <a:pt x="21016" y="16039"/>
                  </a:lnTo>
                  <a:cubicBezTo>
                    <a:pt x="21173" y="16029"/>
                    <a:pt x="21320" y="15975"/>
                    <a:pt x="21426" y="15889"/>
                  </a:cubicBezTo>
                  <a:cubicBezTo>
                    <a:pt x="21529" y="15805"/>
                    <a:pt x="21588" y="15696"/>
                    <a:pt x="21591" y="15582"/>
                  </a:cubicBezTo>
                  <a:lnTo>
                    <a:pt x="21591" y="12528"/>
                  </a:lnTo>
                  <a:cubicBezTo>
                    <a:pt x="21592" y="12453"/>
                    <a:pt x="21556" y="12380"/>
                    <a:pt x="21489" y="12323"/>
                  </a:cubicBezTo>
                  <a:cubicBezTo>
                    <a:pt x="21394" y="12242"/>
                    <a:pt x="21250" y="12203"/>
                    <a:pt x="21108" y="12221"/>
                  </a:cubicBezTo>
                  <a:lnTo>
                    <a:pt x="19582" y="12221"/>
                  </a:lnTo>
                  <a:cubicBezTo>
                    <a:pt x="19493" y="12236"/>
                    <a:pt x="19399" y="12223"/>
                    <a:pt x="19323" y="12185"/>
                  </a:cubicBezTo>
                  <a:cubicBezTo>
                    <a:pt x="19250" y="12148"/>
                    <a:pt x="19200" y="12091"/>
                    <a:pt x="19183" y="12026"/>
                  </a:cubicBezTo>
                  <a:lnTo>
                    <a:pt x="19183" y="8346"/>
                  </a:lnTo>
                  <a:cubicBezTo>
                    <a:pt x="19204" y="8201"/>
                    <a:pt x="19129" y="8056"/>
                    <a:pt x="18983" y="7959"/>
                  </a:cubicBezTo>
                  <a:cubicBezTo>
                    <a:pt x="18855" y="7873"/>
                    <a:pt x="18684" y="7832"/>
                    <a:pt x="18514" y="7846"/>
                  </a:cubicBezTo>
                  <a:lnTo>
                    <a:pt x="14014" y="7846"/>
                  </a:lnTo>
                  <a:cubicBezTo>
                    <a:pt x="13824" y="7844"/>
                    <a:pt x="13643" y="7903"/>
                    <a:pt x="13517" y="8008"/>
                  </a:cubicBezTo>
                  <a:cubicBezTo>
                    <a:pt x="13409" y="8099"/>
                    <a:pt x="13350" y="8218"/>
                    <a:pt x="13353" y="8340"/>
                  </a:cubicBezTo>
                  <a:lnTo>
                    <a:pt x="13353" y="11989"/>
                  </a:lnTo>
                  <a:cubicBezTo>
                    <a:pt x="13360" y="12034"/>
                    <a:pt x="13339" y="12078"/>
                    <a:pt x="13297" y="12110"/>
                  </a:cubicBezTo>
                  <a:cubicBezTo>
                    <a:pt x="13254" y="12142"/>
                    <a:pt x="13194" y="12157"/>
                    <a:pt x="13135" y="12152"/>
                  </a:cubicBezTo>
                  <a:lnTo>
                    <a:pt x="6897" y="12152"/>
                  </a:lnTo>
                  <a:cubicBezTo>
                    <a:pt x="6846" y="12154"/>
                    <a:pt x="6798" y="12138"/>
                    <a:pt x="6766" y="12108"/>
                  </a:cubicBezTo>
                  <a:cubicBezTo>
                    <a:pt x="6723" y="12068"/>
                    <a:pt x="6720" y="12012"/>
                    <a:pt x="6758" y="11969"/>
                  </a:cubicBezTo>
                  <a:lnTo>
                    <a:pt x="13613" y="470"/>
                  </a:ln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144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5865C6A2-E9ED-C747-6A82-D3F7DA6E533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024A1-C405-0BC6-47F4-BE456A302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53EE7-E7A7-1ED6-69CF-96D205791B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8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C311-DFA1-276B-03EC-0BB831E9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58A29-DF63-ABE7-87CC-B1651EBD9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D1619-1DE0-AD3C-6388-8EF1386D8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[Insert presentation name]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F3B11-20C9-3531-2556-CD8A9AB5C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437563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layouts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9525">
          <a:solidFill>
            <a:schemeClr val="accent1"/>
          </a:solidFill>
        </a:ln>
      </a:spPr>
      <a:bodyPr lIns="36000" tIns="36000" rIns="36000" bIns="36000" rtlCol="0" anchor="ctr"/>
      <a:lstStyle>
        <a:defPPr algn="ctr">
          <a:defRPr sz="900" dirty="0" smtClean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36000" rIns="36000" bIns="36000" rtlCol="0" anchor="ctr" anchorCtr="0">
        <a:spAutoFit/>
      </a:bodyPr>
      <a:lstStyle>
        <a:defPPr marL="171450" indent="-171450" algn="l">
          <a:spcAft>
            <a:spcPts val="400"/>
          </a:spcAft>
          <a:buClr>
            <a:schemeClr val="accent1"/>
          </a:buClr>
          <a:buFont typeface="Arial" panose="020B0604020202020204" pitchFamily="34" charset="0"/>
          <a:buChar char="•"/>
          <a:defRPr sz="1100" dirty="0" err="1" smtClean="0">
            <a:latin typeface="Poppins" panose="00000500000000000000" pitchFamily="2" charset="0"/>
            <a:cs typeface="Poppins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AE9251F6-2E89-9541-89B7-69F475535183}"/>
    </a:ext>
  </a:extLst>
</a:theme>
</file>

<file path=ppt/theme/theme2.xml><?xml version="1.0" encoding="utf-8"?>
<a:theme xmlns:a="http://schemas.openxmlformats.org/drawingml/2006/main" name="Important slides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4FE26956-1627-D04C-824D-FD96F243AC7E}"/>
    </a:ext>
  </a:extLst>
</a:theme>
</file>

<file path=ppt/theme/theme3.xml><?xml version="1.0" encoding="utf-8"?>
<a:theme xmlns:a="http://schemas.openxmlformats.org/drawingml/2006/main" name="Covers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2CFB8AE4-9C7D-F740-ACF7-9761F501FD90}"/>
    </a:ext>
  </a:extLst>
</a:theme>
</file>

<file path=ppt/theme/theme4.xml><?xml version="1.0" encoding="utf-8"?>
<a:theme xmlns:a="http://schemas.openxmlformats.org/drawingml/2006/main" name="Dividers &amp; content">
  <a:themeElements>
    <a:clrScheme name="4401 Colours">
      <a:dk1>
        <a:srgbClr val="060808"/>
      </a:dk1>
      <a:lt1>
        <a:srgbClr val="FFFFFF"/>
      </a:lt1>
      <a:dk2>
        <a:srgbClr val="6E653F"/>
      </a:dk2>
      <a:lt2>
        <a:srgbClr val="EEEEEE"/>
      </a:lt2>
      <a:accent1>
        <a:srgbClr val="DF7626"/>
      </a:accent1>
      <a:accent2>
        <a:srgbClr val="6E653F"/>
      </a:accent2>
      <a:accent3>
        <a:srgbClr val="0C1801"/>
      </a:accent3>
      <a:accent4>
        <a:srgbClr val="8A9B43"/>
      </a:accent4>
      <a:accent5>
        <a:srgbClr val="0D1802"/>
      </a:accent5>
      <a:accent6>
        <a:srgbClr val="BEB290"/>
      </a:accent6>
      <a:hlink>
        <a:srgbClr val="36B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.01 Powerpoint Master Template v2" id="{49E81AA0-9EC5-4544-90A0-DF360E447FA0}" vid="{46927378-57E6-CA4D-8C46-802D144ED945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8F1EBE713B2F428236BD0278F33D8D" ma:contentTypeVersion="15" ma:contentTypeDescription="Create a new document." ma:contentTypeScope="" ma:versionID="42356d6f085ee6346dd4bf14d15358b0">
  <xsd:schema xmlns:xsd="http://www.w3.org/2001/XMLSchema" xmlns:xs="http://www.w3.org/2001/XMLSchema" xmlns:p="http://schemas.microsoft.com/office/2006/metadata/properties" xmlns:ns2="c50791a5-fe53-423a-aed4-24d2053787e2" xmlns:ns3="a0457b38-01e1-4ee7-86b6-3a294957709d" targetNamespace="http://schemas.microsoft.com/office/2006/metadata/properties" ma:root="true" ma:fieldsID="a8a8676efa03d6f3f33077b520ec99b8" ns2:_="" ns3:_="">
    <xsd:import namespace="c50791a5-fe53-423a-aed4-24d2053787e2"/>
    <xsd:import namespace="a0457b38-01e1-4ee7-86b6-3a29495770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0791a5-fe53-423a-aed4-24d2053787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249ab8e-25ab-45a5-880d-3d195fb0a9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57b38-01e1-4ee7-86b6-3a29495770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fd5bed9f-348e-4d9f-9360-55d0de33805c}" ma:internalName="TaxCatchAll" ma:showField="CatchAllData" ma:web="a0457b38-01e1-4ee7-86b6-3a29495770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50791a5-fe53-423a-aed4-24d2053787e2">
      <Terms xmlns="http://schemas.microsoft.com/office/infopath/2007/PartnerControls"/>
    </lcf76f155ced4ddcb4097134ff3c332f>
    <TaxCatchAll xmlns="a0457b38-01e1-4ee7-86b6-3a294957709d" xsi:nil="true"/>
  </documentManagement>
</p:properties>
</file>

<file path=customXml/itemProps1.xml><?xml version="1.0" encoding="utf-8"?>
<ds:datastoreItem xmlns:ds="http://schemas.openxmlformats.org/officeDocument/2006/customXml" ds:itemID="{DDE6C673-3AE1-4B04-BBF8-BE8D6E52EF7C}">
  <ds:schemaRefs>
    <ds:schemaRef ds:uri="a0457b38-01e1-4ee7-86b6-3a294957709d"/>
    <ds:schemaRef ds:uri="c50791a5-fe53-423a-aed4-24d2053787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564B2C1-B180-4F50-B0F6-4E5D4C8E3D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44D94D-38B1-4821-9C0F-C2440623BAFE}">
  <ds:schemaRefs>
    <ds:schemaRef ds:uri="c50791a5-fe53-423a-aed4-24d2053787e2"/>
    <ds:schemaRef ds:uri="http://purl.org/dc/dcmitype/"/>
    <ds:schemaRef ds:uri="a0457b38-01e1-4ee7-86b6-3a294957709d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 layouts</Template>
  <TotalTime>5760</TotalTime>
  <Words>561</Words>
  <Application>Microsoft Macintosh PowerPoint</Application>
  <PresentationFormat>Widescreen</PresentationFormat>
  <Paragraphs>173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Poppins Medium</vt:lpstr>
      <vt:lpstr>Poppins SemiBold</vt:lpstr>
      <vt:lpstr>Barlow Bold</vt:lpstr>
      <vt:lpstr>Poppins</vt:lpstr>
      <vt:lpstr>Trebuchet MS</vt:lpstr>
      <vt:lpstr>Monaspace Neon</vt:lpstr>
      <vt:lpstr>Barlow Medium</vt:lpstr>
      <vt:lpstr>Slide layouts</vt:lpstr>
      <vt:lpstr>Important slides</vt:lpstr>
      <vt:lpstr>Covers</vt:lpstr>
      <vt:lpstr>Dividers &amp;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Shukran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Mohammadreza Mohammadi</dc:creator>
  <cp:lastModifiedBy>Mohammadreza Mohammadi</cp:lastModifiedBy>
  <cp:revision>4</cp:revision>
  <dcterms:created xsi:type="dcterms:W3CDTF">2025-12-30T13:12:29Z</dcterms:created>
  <dcterms:modified xsi:type="dcterms:W3CDTF">2026-01-03T13:12:38Z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0x010100A18F1EBE713B2F428236BD0278F33D8D</vt:lpwstr>
  </property>
  <property fmtid="{D5CDD505-2E9C-101B-9397-08002B2CF9AE}" pid="3" name="MediaServiceImageTags">
    <vt:lpwstr/>
  </property>
</Properties>
</file>